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4"/>
  </p:notesMasterIdLst>
  <p:sldIdLst>
    <p:sldId id="277" r:id="rId3"/>
    <p:sldId id="274" r:id="rId4"/>
    <p:sldId id="346" r:id="rId5"/>
    <p:sldId id="257" r:id="rId6"/>
    <p:sldId id="330" r:id="rId7"/>
    <p:sldId id="424" r:id="rId8"/>
    <p:sldId id="425" r:id="rId9"/>
    <p:sldId id="382" r:id="rId10"/>
    <p:sldId id="426" r:id="rId11"/>
    <p:sldId id="309" r:id="rId12"/>
    <p:sldId id="269" r:id="rId13"/>
    <p:sldId id="292" r:id="rId15"/>
    <p:sldId id="383" r:id="rId16"/>
    <p:sldId id="384" r:id="rId17"/>
    <p:sldId id="386" r:id="rId18"/>
    <p:sldId id="271" r:id="rId19"/>
    <p:sldId id="284" r:id="rId20"/>
    <p:sldId id="385" r:id="rId21"/>
    <p:sldId id="273" r:id="rId22"/>
    <p:sldId id="427" r:id="rId23"/>
    <p:sldId id="288" r:id="rId24"/>
    <p:sldId id="290" r:id="rId25"/>
    <p:sldId id="261" r:id="rId26"/>
    <p:sldId id="322" r:id="rId27"/>
    <p:sldId id="388" r:id="rId28"/>
    <p:sldId id="260" r:id="rId29"/>
    <p:sldId id="281" r:id="rId30"/>
    <p:sldId id="410" r:id="rId31"/>
    <p:sldId id="389" r:id="rId32"/>
    <p:sldId id="272" r:id="rId33"/>
    <p:sldId id="28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й-кыс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2D14E6"/>
    <a:srgbClr val="A6F8EE"/>
    <a:srgbClr val="9FF3DD"/>
    <a:srgbClr val="98F2DA"/>
    <a:srgbClr val="84F0DE"/>
    <a:srgbClr val="95EFE4"/>
    <a:srgbClr val="76EADC"/>
    <a:srgbClr val="8FEBED"/>
    <a:srgbClr val="8FDDED"/>
    <a:srgbClr val="81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8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40"/>
        <p:guide pos="29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0T13:13:35.838" idx="1">
    <p:pos x="5510" y="137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BAB56-0A40-4C5B-BDBD-9A5A29153AF3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6E33F-C047-4F42-B9C1-9C38A73F719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6E33F-C047-4F42-B9C1-9C38A73F719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46.png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file:///C:\Users\&#1040;&#1081;-&#1082;&#1099;&#1089;\Videos\0-02-05-ff4d9b5c8eadf9d52813b7eee052d877bfc28122e36e2f65016e854ac4c17d93_5d12d0a38f0f872f.mp4" TargetMode="External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media" Target="file:///C:\Users\&#1040;&#1081;-&#1082;&#1099;&#1089;\Videos\0-02-05-32067376b315106129d4bd1fbdf2c6014d6bd90032b951e3dcb7fd07603881dc_ebe018eeb586ed22.mp4" TargetMode="External"/><Relationship Id="rId4" Type="http://schemas.openxmlformats.org/officeDocument/2006/relationships/video" Target="file:///C:\Users\&#1040;&#1081;-&#1082;&#1099;&#1089;\Videos\0-02-05-32067376b315106129d4bd1fbdf2c6014d6bd90032b951e3dcb7fd07603881dc_ebe018eeb586ed22.mp4" TargetMode="External"/><Relationship Id="rId3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774" y="1629068"/>
            <a:ext cx="879031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 детский сад «Салгал» с.Сесерлигский Пий-Хемский район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6021288"/>
            <a:ext cx="23762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с. Сесерлиг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97405" y="2852420"/>
            <a:ext cx="516509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КАРТОЧКА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«Я-ПЕДАГОГ»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158240" y="116205"/>
            <a:ext cx="7043420" cy="14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991">
        <p159:morph option="byObject"/>
      </p:transition>
    </mc:Choice>
    <mc:Fallback>
      <p:transition spd="slow" advClick="0" advTm="49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652520" y="3239770"/>
            <a:ext cx="5039995" cy="320929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6195" y="44450"/>
            <a:ext cx="9180195" cy="16700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010" y="1628775"/>
            <a:ext cx="8185150" cy="1371600"/>
          </a:xfrm>
        </p:spPr>
        <p:txBody>
          <a:bodyPr>
            <a:normAutofit fontScale="90000"/>
          </a:bodyPr>
          <a:p>
            <a:pPr algn="ctr"/>
            <a:r>
              <a:rPr lang="ru-RU" altLang="en-US"/>
              <a:t>Я современный воспитатель, художник и чтец. Могу я петь и танцевать</a:t>
            </a:r>
            <a:br>
              <a:rPr lang="ru-RU" altLang="en-US"/>
            </a:br>
            <a:r>
              <a:rPr lang="ru-RU" altLang="en-US"/>
              <a:t>Героев разных изображать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3305" y="3000375"/>
            <a:ext cx="2332990" cy="356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181">
        <p:checker/>
      </p:transition>
    </mc:Choice>
    <mc:Fallback>
      <p:transition spd="slow" advClick="0" advTm="3181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 rot="18573758">
            <a:off x="7023038" y="453495"/>
            <a:ext cx="1751324" cy="1579086"/>
          </a:xfrm>
          <a:prstGeom prst="rect">
            <a:avLst/>
          </a:prstGeom>
          <a:noFill/>
        </p:spPr>
      </p:pic>
      <p:pic>
        <p:nvPicPr>
          <p:cNvPr id="13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3224337">
            <a:off x="567408" y="497622"/>
            <a:ext cx="1083239" cy="976705"/>
          </a:xfrm>
          <a:prstGeom prst="rect">
            <a:avLst/>
          </a:prstGeom>
          <a:noFill/>
        </p:spPr>
      </p:pic>
      <p:pic>
        <p:nvPicPr>
          <p:cNvPr id="5" name="Замещающее содержимое 4" descr="изображение_viber_2023-01-22_23-31-21-851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832485" y="1839595"/>
            <a:ext cx="2945130" cy="4107815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14215" y="2421255"/>
            <a:ext cx="4326255" cy="29451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70" y="476250"/>
            <a:ext cx="8229600" cy="16840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2D14E6"/>
                </a:solidFill>
              </a:rPr>
              <a:t>Вместе с детьми познаем мир и </a:t>
            </a:r>
            <a:br>
              <a:rPr lang="ru-RU" sz="3200" b="1" dirty="0">
                <a:solidFill>
                  <a:srgbClr val="2D14E6"/>
                </a:solidFill>
              </a:rPr>
            </a:br>
            <a:r>
              <a:rPr lang="ru-RU" sz="3200" b="1" dirty="0">
                <a:solidFill>
                  <a:srgbClr val="2D14E6"/>
                </a:solidFill>
              </a:rPr>
              <a:t>радуемся с жизнью. </a:t>
            </a:r>
            <a:br>
              <a:rPr lang="ru-RU" sz="3200" b="1" dirty="0">
                <a:solidFill>
                  <a:srgbClr val="2D14E6"/>
                </a:solidFill>
              </a:rPr>
            </a:br>
            <a:r>
              <a:rPr lang="ru-RU" sz="3200" b="1" dirty="0">
                <a:solidFill>
                  <a:srgbClr val="2D14E6"/>
                </a:solidFill>
              </a:rPr>
              <a:t>Мои воспитанники - мои цветочки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43305" y="530098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812">
        <p:checker/>
      </p:transition>
    </mc:Choice>
    <mc:Fallback>
      <p:transition spd="slow" advClick="0" advTm="381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76885"/>
            <a:ext cx="3966210" cy="100584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2D14E6"/>
                </a:solidFill>
              </a:rPr>
              <a:t>НОД по ПДД</a:t>
            </a:r>
            <a:endParaRPr lang="ru-RU" sz="1800" b="1" dirty="0">
              <a:solidFill>
                <a:srgbClr val="2D14E6"/>
              </a:solidFill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560" y="1268730"/>
            <a:ext cx="4626610" cy="347027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5465" y="1628775"/>
            <a:ext cx="4603750" cy="345313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305" y="486918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4787900" y="620395"/>
            <a:ext cx="3735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Беседа ко дню Народного Единства</a:t>
            </a:r>
            <a:endParaRPr lang="ru-RU" altLang="ru-RU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782">
        <p:checker/>
      </p:transition>
    </mc:Choice>
    <mc:Fallback>
      <p:transition spd="slow" advClick="0" advTm="378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970" y="5445125"/>
            <a:ext cx="8229600" cy="582613"/>
          </a:xfrm>
        </p:spPr>
        <p:txBody>
          <a:bodyPr/>
          <a:p>
            <a:pPr algn="ctr"/>
            <a:r>
              <a:rPr lang="ru-RU" altLang="en-US" sz="2800" b="1">
                <a:solidFill>
                  <a:srgbClr val="2D14E6"/>
                </a:solidFill>
              </a:rPr>
              <a:t>Дополнительное образование </a:t>
            </a:r>
            <a:br>
              <a:rPr lang="ru-RU" altLang="en-US" sz="2800" b="1">
                <a:solidFill>
                  <a:srgbClr val="2D14E6"/>
                </a:solidFill>
              </a:rPr>
            </a:br>
            <a:r>
              <a:rPr lang="ru-RU" altLang="en-US" sz="2800" b="1">
                <a:solidFill>
                  <a:srgbClr val="2D14E6"/>
                </a:solidFill>
              </a:rPr>
              <a:t>в средней группе</a:t>
            </a:r>
            <a:endParaRPr lang="ru-RU" altLang="en-US" sz="2800" b="1">
              <a:solidFill>
                <a:srgbClr val="2D14E6"/>
              </a:solidFill>
            </a:endParaRPr>
          </a:p>
        </p:txBody>
      </p:sp>
      <p:pic>
        <p:nvPicPr>
          <p:cNvPr id="5" name="Замещающее содержимое 4" descr="20221027_16083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844675"/>
            <a:ext cx="4038600" cy="3028950"/>
          </a:xfrm>
          <a:prstGeom prst="rect">
            <a:avLst/>
          </a:prstGeom>
        </p:spPr>
      </p:pic>
      <p:pic>
        <p:nvPicPr>
          <p:cNvPr id="6" name="Замещающее содержимое 5" descr="20221103_09260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3755" y="1844675"/>
            <a:ext cx="4038600" cy="302895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885">
        <p:dissolve/>
      </p:transition>
    </mc:Choice>
    <mc:Fallback>
      <p:transition spd="slow" advClick="0" advTm="2885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5445125"/>
            <a:ext cx="2861310" cy="582930"/>
          </a:xfrm>
        </p:spPr>
        <p:txBody>
          <a:bodyPr/>
          <a:p>
            <a:pPr algn="ctr"/>
            <a:r>
              <a:rPr lang="ru-RU" altLang="en-US" sz="2000"/>
              <a:t>НОД по окружающему миру</a:t>
            </a:r>
            <a:endParaRPr lang="ru-RU" altLang="en-US" sz="20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076190" y="5661025"/>
            <a:ext cx="3465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Беседа «Скоро новый год. Загадай желание»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" y="980440"/>
            <a:ext cx="5123815" cy="3763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мещающее содержимое 5" descr="20221216_111331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2755" y="2379345"/>
            <a:ext cx="4454525" cy="3096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866">
        <p:dissolve/>
      </p:transition>
    </mc:Choice>
    <mc:Fallback>
      <p:transition spd="slow" advClick="0" advTm="3866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740"/>
            <a:ext cx="8229600" cy="582613"/>
          </a:xfrm>
        </p:spPr>
        <p:txBody>
          <a:bodyPr/>
          <a:p>
            <a:pPr algn="ctr"/>
            <a:r>
              <a:rPr lang="ru-RU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окружает радостный смех и беззаботное детство!</a:t>
            </a:r>
            <a:endParaRPr lang="ru-RU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мещающее содержимое 7" descr="20230130_111820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 rot="5400000">
            <a:off x="4506595" y="1786255"/>
            <a:ext cx="4705985" cy="3757930"/>
          </a:xfrm>
          <a:prstGeom prst="rect">
            <a:avLst/>
          </a:prstGeom>
        </p:spPr>
      </p:pic>
      <p:pic>
        <p:nvPicPr>
          <p:cNvPr id="7" name="Замещающее содержимое 6" descr="20230127_155815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98425" y="1911985"/>
            <a:ext cx="5109210" cy="3832225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795" y="530098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814">
        <p:dissolve/>
      </p:transition>
    </mc:Choice>
    <mc:Fallback>
      <p:transition spd="slow" advClick="0" advTm="3814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520" y="1268730"/>
            <a:ext cx="5125085" cy="3632835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895" y="44450"/>
            <a:ext cx="7433310" cy="13131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мещающее содержимое 4" descr="20221118_1614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884170"/>
            <a:ext cx="4816475" cy="3612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Замещающее содержимое 6"/>
          <p:cNvSpPr/>
          <p:nvPr>
            <p:ph sz="half" idx="2"/>
          </p:nvPr>
        </p:nvSpPr>
        <p:spPr>
          <a:xfrm>
            <a:off x="0" y="1412875"/>
            <a:ext cx="3820795" cy="1013460"/>
          </a:xfrm>
        </p:spPr>
        <p:txBody>
          <a:bodyPr/>
          <a:p>
            <a:pPr marL="0" indent="0" algn="ctr">
              <a:buNone/>
            </a:pPr>
            <a:r>
              <a:rPr lang="ru-RU" altLang="en-US">
                <a:latin typeface="Monotype Corsiva" panose="03010101010201010101" pitchFamily="66" charset="0"/>
                <a:cs typeface="Monotype Corsiva" panose="03010101010201010101" pitchFamily="66" charset="0"/>
              </a:rPr>
              <a:t>Свободное время </a:t>
            </a:r>
            <a:endParaRPr lang="ru-RU" altLang="en-US">
              <a:latin typeface="Monotype Corsiva" panose="03010101010201010101" pitchFamily="66" charset="0"/>
              <a:cs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altLang="en-US">
                <a:latin typeface="Monotype Corsiva" panose="03010101010201010101" pitchFamily="66" charset="0"/>
                <a:cs typeface="Monotype Corsiva" panose="03010101010201010101" pitchFamily="66" charset="0"/>
              </a:rPr>
              <a:t>детей </a:t>
            </a:r>
            <a:endParaRPr lang="ru-RU" altLang="en-US"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166">
        <p:checker/>
      </p:transition>
    </mc:Choice>
    <mc:Fallback>
      <p:transition spd="slow" advClick="0" advTm="316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124585"/>
            <a:ext cx="8229600" cy="9359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2D14E6"/>
                </a:solidFill>
              </a:rPr>
              <a:t>Утренник «Волшебный новый год»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427855" y="3068955"/>
            <a:ext cx="4457700" cy="3343275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7315" y="2204720"/>
            <a:ext cx="4939665" cy="2778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663">
        <p:checker/>
      </p:transition>
    </mc:Choice>
    <mc:Fallback>
      <p:transition spd="slow" advClick="0" advTm="466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605" y="1340485"/>
            <a:ext cx="8350250" cy="4842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" y="5949315"/>
            <a:ext cx="8914765" cy="582930"/>
          </a:xfrm>
        </p:spPr>
        <p:txBody>
          <a:bodyPr/>
          <a:p>
            <a:pPr algn="r"/>
            <a:r>
              <a:rPr lang="ru-RU" altLang="en-US" sz="2400"/>
              <a:t>Язык приходит с молоком матери.</a:t>
            </a:r>
            <a:br>
              <a:rPr lang="ru-RU" altLang="en-US" sz="2400"/>
            </a:br>
            <a:r>
              <a:rPr lang="ru-RU" altLang="en-US" sz="2400"/>
              <a:t>Нужно гордиться своей национальности, материнским языком. (А.Даржай)</a:t>
            </a:r>
            <a:endParaRPr lang="ru-RU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5305">
        <p:fade/>
      </p:transition>
    </mc:Choice>
    <mc:Fallback>
      <p:transition spd="slow" advClick="0" advTm="530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692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2D14E6"/>
                </a:solidFill>
              </a:rPr>
              <a:t>Наши мероприятия</a:t>
            </a:r>
            <a:endParaRPr lang="ru-RU" sz="3600" b="1" dirty="0">
              <a:solidFill>
                <a:srgbClr val="2D14E6"/>
              </a:solidFill>
            </a:endParaRPr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003800" y="1268730"/>
            <a:ext cx="3714750" cy="4953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3839210"/>
            <a:ext cx="4109720" cy="2835910"/>
          </a:xfrm>
          <a:prstGeom prst="rect">
            <a:avLst/>
          </a:prstGeom>
        </p:spPr>
      </p:pic>
      <p:pic>
        <p:nvPicPr>
          <p:cNvPr id="4" name="Замещающее содержимое 4" descr="20230208_103824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3895" y="836295"/>
            <a:ext cx="3799205" cy="2849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4716145" y="6306820"/>
            <a:ext cx="4528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Мероприятие «Хуреш» в детском саду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76">
        <p:checker/>
      </p:transition>
    </mc:Choice>
    <mc:Fallback>
      <p:transition spd="slow" advClick="0" advTm="157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796" y="1916404"/>
            <a:ext cx="7543800" cy="1371600"/>
          </a:xfrm>
        </p:spPr>
        <p:txBody>
          <a:bodyPr>
            <a:normAutofit fontScale="90000"/>
          </a:bodyPr>
          <a:lstStyle/>
          <a:p>
            <a:pPr marL="167640" indent="-167640" algn="ctr">
              <a:lnSpc>
                <a:spcPct val="100000"/>
              </a:lnSpc>
              <a:spcBef>
                <a:spcPts val="825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В 2011 году окончила Краевое государственное бюджетное образовательное учреждение среднего профессионального образования 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« Красноярский педагогический колледж № 2».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 Специальность: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Воспитатель детей дошкольного возраста с дополнительной подготовкой в области семейного воспитания.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endParaRPr lang="ru-RU" sz="2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71480"/>
            <a:ext cx="8429684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9470">
              <a:lnSpc>
                <a:spcPct val="90000"/>
              </a:lnSpc>
              <a:spcBef>
                <a:spcPct val="0"/>
              </a:spcBef>
            </a:pPr>
            <a:endParaRPr lang="ru-RU" sz="3200" b="1" dirty="0" smtClean="0">
              <a:solidFill>
                <a:srgbClr val="2D14E6"/>
              </a:solidFill>
              <a:latin typeface="+mj-lt"/>
            </a:endParaRPr>
          </a:p>
        </p:txBody>
      </p:sp>
      <p:pic>
        <p:nvPicPr>
          <p:cNvPr id="7" name="Замещающее содержимое 6" descr="3tLqfoXfZ19hE6m7vdMaPlh9A9pDrTlEmHii0dL55772O2hfeZqUeKGtxFquTd3WCgLYR9ZB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71775" y="3572510"/>
            <a:ext cx="3815080" cy="252730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605" y="44450"/>
            <a:ext cx="8524875" cy="153352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749">
        <p:checker/>
      </p:transition>
    </mc:Choice>
    <mc:Fallback>
      <p:transition spd="slow" advClick="0" advTm="274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Прямоугольник 7"/>
          <p:cNvSpPr/>
          <p:nvPr/>
        </p:nvSpPr>
        <p:spPr>
          <a:xfrm>
            <a:off x="13692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170" y="548640"/>
            <a:ext cx="8229600" cy="582613"/>
          </a:xfrm>
        </p:spPr>
        <p:txBody>
          <a:bodyPr/>
          <a:p>
            <a:pPr algn="ctr"/>
            <a:r>
              <a:rPr lang="ru-RU" alt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Акция «Моя елка высока, достает до потолка»</a:t>
            </a:r>
            <a:endParaRPr lang="ru-RU" altLang="en-US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5" name="Замещающее содержимое 4" descr="изображение_viber_2023-02-09_13-16-59-403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788535" y="1484630"/>
            <a:ext cx="4018280" cy="316928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850" y="2780665"/>
            <a:ext cx="5006975" cy="3755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2737">
        <p:fade/>
      </p:transition>
    </mc:Choice>
    <mc:Fallback>
      <p:transition spd="slow" advClick="0" advTm="2737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79070" y="-386743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4298" y="-26995"/>
            <a:ext cx="1698394" cy="1367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394840" y="-308478"/>
            <a:ext cx="1808006" cy="1580871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1898650" y="462915"/>
            <a:ext cx="5652135" cy="80454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5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ru-RU" sz="3200" b="1" dirty="0">
                <a:solidFill>
                  <a:srgbClr val="2D14E6"/>
                </a:solidFill>
              </a:rPr>
              <a:t>За участие в конкурсе получили дельные советы и по почте электронной скромные дипломы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8" name="Замещающее содержимое 7" descr="Доолай Ай-Чырыы Агымовна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5015" y="4149090"/>
            <a:ext cx="2597150" cy="1948180"/>
          </a:xfrm>
          <a:prstGeom prst="rect">
            <a:avLst/>
          </a:prstGeom>
        </p:spPr>
      </p:pic>
      <p:pic>
        <p:nvPicPr>
          <p:cNvPr id="11" name="Замещающее содержимое 10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18235" y="1412875"/>
            <a:ext cx="1871345" cy="2647315"/>
          </a:xfrm>
          <a:prstGeom prst="rect">
            <a:avLst/>
          </a:prstGeom>
        </p:spPr>
      </p:pic>
      <p:pic>
        <p:nvPicPr>
          <p:cNvPr id="13" name="Изображение 12" descr="Чускун Нояна Алексеевн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755" y="4152900"/>
            <a:ext cx="2552065" cy="191389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520" y="1384300"/>
            <a:ext cx="1874520" cy="2651760"/>
          </a:xfrm>
          <a:prstGeom prst="rect">
            <a:avLst/>
          </a:prstGeom>
        </p:spPr>
      </p:pic>
      <p:pic>
        <p:nvPicPr>
          <p:cNvPr id="15" name="Изображение 14" descr="Куулар Чайхана Шолбановн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410" y="4136390"/>
            <a:ext cx="2614295" cy="1960880"/>
          </a:xfrm>
          <a:prstGeom prst="rect">
            <a:avLst/>
          </a:prstGeom>
        </p:spPr>
      </p:pic>
      <p:pic>
        <p:nvPicPr>
          <p:cNvPr id="16" name="Изображение 15" descr="Куулар Чайхан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590" y="1363345"/>
            <a:ext cx="1887220" cy="2669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1377">
        <p:push dir="u"/>
      </p:transition>
    </mc:Choice>
    <mc:Fallback>
      <p:transition spd="slow" advClick="0" advTm="137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мещающее содержимое 2" descr="Ак-оол Айдар Алашович (2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16200000">
            <a:off x="878840" y="3974465"/>
            <a:ext cx="2037080" cy="2716530"/>
          </a:xfrm>
          <a:prstGeom prst="rect">
            <a:avLst/>
          </a:prstGeom>
        </p:spPr>
      </p:pic>
      <p:pic>
        <p:nvPicPr>
          <p:cNvPr id="5" name="Замещающее содержимое 4" descr="Ак-оол Айдар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505" y="692785"/>
            <a:ext cx="2508250" cy="3413760"/>
          </a:xfrm>
          <a:prstGeom prst="rect">
            <a:avLst/>
          </a:prstGeom>
        </p:spPr>
      </p:pic>
      <p:pic>
        <p:nvPicPr>
          <p:cNvPr id="7" name="Изображение 6" descr="Монгуш Айсель Айдаровн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20" y="4330700"/>
            <a:ext cx="2672080" cy="2004060"/>
          </a:xfrm>
          <a:prstGeom prst="rect">
            <a:avLst/>
          </a:prstGeom>
        </p:spPr>
      </p:pic>
      <p:pic>
        <p:nvPicPr>
          <p:cNvPr id="8" name="Изображение 7" descr="Монгуш Айсел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340" y="714375"/>
            <a:ext cx="2381885" cy="3370580"/>
          </a:xfrm>
          <a:prstGeom prst="rect">
            <a:avLst/>
          </a:prstGeom>
        </p:spPr>
      </p:pic>
      <p:pic>
        <p:nvPicPr>
          <p:cNvPr id="10" name="Изображение 9" descr="Дотпаа Ананды Азиятови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080" y="4364990"/>
            <a:ext cx="2574290" cy="1931035"/>
          </a:xfrm>
          <a:prstGeom prst="rect">
            <a:avLst/>
          </a:prstGeom>
        </p:spPr>
      </p:pic>
      <p:pic>
        <p:nvPicPr>
          <p:cNvPr id="11" name="Изображение 10" descr="Дотпаа Ананд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835" y="764540"/>
            <a:ext cx="2326005" cy="3289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482">
        <p:push dir="u"/>
      </p:transition>
    </mc:Choice>
    <mc:Fallback>
      <p:transition spd="slow" advClick="0" advTm="248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мещающее содержимое 2" descr="Лапчар Джессика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3260" y="1556385"/>
            <a:ext cx="3501390" cy="4953000"/>
          </a:xfrm>
          <a:prstGeom prst="rect">
            <a:avLst/>
          </a:prstGeom>
        </p:spPr>
      </p:pic>
      <p:pic>
        <p:nvPicPr>
          <p:cNvPr id="5" name="Замещающее содержимое 4" descr="Ямбу Айдын (1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5" y="1556385"/>
            <a:ext cx="3501390" cy="495300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305" y="10160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574">
        <p:push dir="u"/>
      </p:transition>
    </mc:Choice>
    <mc:Fallback>
      <p:transition spd="slow" advClick="0" advTm="257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1174750" y="-1137920"/>
            <a:ext cx="6827520" cy="9104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464">
        <p:push dir="u"/>
      </p:transition>
    </mc:Choice>
    <mc:Fallback>
      <p:transition spd="slow" advClick="0" advTm="2464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мещающее содержимое 4" descr="20220924_10361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51460" y="1196340"/>
            <a:ext cx="4302125" cy="3226435"/>
          </a:xfrm>
          <a:prstGeom prst="rect">
            <a:avLst/>
          </a:prstGeom>
        </p:spPr>
      </p:pic>
      <p:pic>
        <p:nvPicPr>
          <p:cNvPr id="6" name="Замещающее содержимое 5" descr="20220924_11311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339590" y="2077085"/>
            <a:ext cx="4740910" cy="355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04495"/>
            <a:ext cx="8229600" cy="582613"/>
          </a:xfrm>
        </p:spPr>
        <p:txBody>
          <a:bodyPr/>
          <a:p>
            <a:pPr algn="ctr"/>
            <a:r>
              <a:rPr lang="ru-RU" alt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Участие в общественных мероприятих </a:t>
            </a:r>
            <a:endParaRPr lang="ru-RU" altLang="en-US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4076700"/>
            <a:ext cx="4602480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839">
        <p:split orient="vert" dir="in"/>
      </p:transition>
    </mc:Choice>
    <mc:Fallback>
      <p:transition spd="slow" advClick="0" advTm="1839">
        <p:split orient="vert" dir="in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9019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мещающее содержимое 2" descr="Докмит Ай-кыс Андреевна (1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55650" y="1628775"/>
            <a:ext cx="3501390" cy="4953000"/>
          </a:xfrm>
          <a:prstGeom prst="rect">
            <a:avLst/>
          </a:prstGeom>
        </p:spPr>
      </p:pic>
      <p:pic>
        <p:nvPicPr>
          <p:cNvPr id="5" name="Замещающее содержимое 4" descr="Докмит Ай-кыс Андреевна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5" y="1628775"/>
            <a:ext cx="3501390" cy="4953000"/>
          </a:xfrm>
          <a:prstGeom prst="rect">
            <a:avLst/>
          </a:prstGeom>
        </p:spPr>
      </p:pic>
      <p:pic>
        <p:nvPicPr>
          <p:cNvPr id="10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8573758">
            <a:off x="7023038" y="4881350"/>
            <a:ext cx="1751324" cy="15790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1820"/>
            <a:ext cx="8229600" cy="58261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2D14E6"/>
                </a:solidFill>
              </a:rPr>
              <a:t>Дети растут очень быстро и чтобы не отстать от них и я тоже расту профессионально - мои достижения</a:t>
            </a:r>
            <a:endParaRPr lang="ru-RU" sz="3200" b="1" dirty="0">
              <a:solidFill>
                <a:srgbClr val="2D14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256">
        <p:push dir="u"/>
      </p:transition>
    </mc:Choice>
    <mc:Fallback>
      <p:transition spd="slow" advClick="0" advTm="225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1777365" y="-582930"/>
            <a:ext cx="5922010" cy="789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128">
        <p:push dir="u"/>
      </p:transition>
    </mc:Choice>
    <mc:Fallback>
      <p:transition spd="slow" advClick="0" advTm="212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7995" y="116205"/>
            <a:ext cx="8010525" cy="369443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075" y="2996565"/>
            <a:ext cx="8005445" cy="369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2300">
        <p:fade/>
      </p:transition>
    </mc:Choice>
    <mc:Fallback>
      <p:transition spd="slow" advClick="0" advTm="23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5560" y="1439545"/>
            <a:ext cx="1561465" cy="278955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43940" y="4149090"/>
            <a:ext cx="1580515" cy="24815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89785" y="1916430"/>
            <a:ext cx="1782445" cy="30734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64355" y="1556385"/>
            <a:ext cx="2119630" cy="35629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72225" y="4076700"/>
            <a:ext cx="2212975" cy="266890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58160" y="5229225"/>
            <a:ext cx="3027045" cy="129222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08215" y="1052830"/>
            <a:ext cx="1729105" cy="29775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30530"/>
            <a:ext cx="8229600" cy="1486535"/>
          </a:xfrm>
        </p:spPr>
        <p:txBody>
          <a:bodyPr/>
          <a:p>
            <a:pPr algn="ctr"/>
            <a:r>
              <a:rPr lang="ru-RU" altLang="en-US">
                <a:latin typeface="Monotype Corsiva" panose="03010101010201010101" pitchFamily="66" charset="0"/>
                <a:cs typeface="Monotype Corsiva" panose="03010101010201010101" pitchFamily="66" charset="0"/>
              </a:rPr>
              <a:t>Как и для многих педагогов, для меня важна обратная связь. Комментарии, вопросы позволяют развивать</a:t>
            </a:r>
            <a:endParaRPr lang="ru-RU" altLang="en-US"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2372">
        <p:fade/>
      </p:transition>
    </mc:Choice>
    <mc:Fallback>
      <p:transition spd="slow" advClick="0" advTm="237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427889" y="2780386"/>
            <a:ext cx="4320480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sz="2800" b="1" dirty="0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Докмит Ай-кыс Андреевна</a:t>
            </a:r>
            <a:endParaRPr lang="ru-RU" sz="2800" b="1" dirty="0" smtClean="0">
              <a:solidFill>
                <a:srgbClr val="2D14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17.03.1990 года рождения </a:t>
            </a:r>
            <a:endParaRPr lang="ru-RU" sz="2000" b="1" dirty="0" smtClean="0">
              <a:solidFill>
                <a:srgbClr val="2D14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solidFill>
                <a:srgbClr val="2D14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/>
              <a:t>воспитатель средней группы</a:t>
            </a:r>
            <a:endParaRPr lang="ru-RU" sz="2000" dirty="0"/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115060" y="116205"/>
            <a:ext cx="7043420" cy="14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3305" y="1628775"/>
            <a:ext cx="3286125" cy="43827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6846">
        <p:wheel spokes="8"/>
      </p:transition>
    </mc:Choice>
    <mc:Fallback>
      <p:transition spd="slow" advClick="0" advTm="6846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987675" y="692785"/>
            <a:ext cx="5798820" cy="495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Когда-то давно я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совершенно неожиданно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выбрала себе профессию, но прошло время и я поняла, что это была не случайность,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buNone/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а счастливый случай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 </a:t>
            </a:r>
            <a:b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Ведь именно здесь, в детском саду жизнь не стоит на месте и каждый день неповторим! </a:t>
            </a:r>
            <a:b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Свою профессию я очень люблю!</a:t>
            </a:r>
            <a:b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ru-RU" sz="2800">
                <a:sym typeface="+mn-ea"/>
              </a:rPr>
            </a:br>
            <a:r>
              <a:rPr lang="ru-RU" sz="2800" dirty="0" smtClean="0"/>
              <a:t>  </a:t>
            </a:r>
            <a:r>
              <a:rPr lang="ru-RU" sz="2800" b="1" dirty="0" smtClean="0">
                <a:solidFill>
                  <a:srgbClr val="2D14E6"/>
                </a:solidFill>
              </a:rPr>
              <a:t>   </a:t>
            </a:r>
            <a:endParaRPr lang="ru-RU" sz="2800" b="1" dirty="0" smtClean="0">
              <a:solidFill>
                <a:srgbClr val="2D14E6"/>
              </a:solidFill>
            </a:endParaRPr>
          </a:p>
          <a:p>
            <a:pPr algn="ctr"/>
            <a:endParaRPr lang="ru-RU" sz="2800" dirty="0" smtClean="0"/>
          </a:p>
        </p:txBody>
      </p:sp>
      <p:pic>
        <p:nvPicPr>
          <p:cNvPr id="2" name="Рисунок 3"/>
          <p:cNvPicPr>
            <a:picLocks noChangeAspect="1"/>
          </p:cNvPicPr>
          <p:nvPr>
            <p:ph sz="half" idx="2"/>
          </p:nvPr>
        </p:nvPicPr>
        <p:blipFill>
          <a:blip r:embed="rId1" cstate="email"/>
          <a:stretch>
            <a:fillRect/>
          </a:stretch>
        </p:blipFill>
        <p:spPr>
          <a:xfrm>
            <a:off x="467360" y="764540"/>
            <a:ext cx="2514600" cy="192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81">
        <p:split orient="vert" dir="in"/>
      </p:transition>
    </mc:Choice>
    <mc:Fallback>
      <p:transition spd="slow" advClick="0" advTm="3581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2305" y="1916430"/>
            <a:ext cx="5357495" cy="177673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rgbClr val="2D14E6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Спасибо </a:t>
            </a:r>
            <a:br>
              <a:rPr lang="ru-RU" sz="8000" b="1" dirty="0">
                <a:solidFill>
                  <a:srgbClr val="2D14E6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</a:br>
            <a:r>
              <a:rPr lang="ru-RU" sz="8000" b="1" dirty="0">
                <a:solidFill>
                  <a:srgbClr val="2D14E6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за внимание!!!</a:t>
            </a:r>
            <a:endParaRPr lang="ru-RU" sz="8000" b="1" dirty="0">
              <a:solidFill>
                <a:srgbClr val="2D14E6"/>
              </a:soli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11808" y="1772186"/>
            <a:ext cx="2520280" cy="1914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404">
        <p14:prism isInverted="1"/>
      </p:transition>
    </mc:Choice>
    <mc:Fallback>
      <p:transition spd="slow" advClick="0" advTm="9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6405" y="1268730"/>
            <a:ext cx="8240395" cy="100838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buNone/>
            </a:pPr>
            <a:endParaRPr lang="ru-RU" sz="1800" dirty="0" smtClean="0">
              <a:solidFill>
                <a:schemeClr val="accent4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accent4"/>
                </a:solidFill>
                <a:effectLst/>
              </a:rPr>
              <a:t>2014 г. – начало работы в МБДОУ Детский сад </a:t>
            </a:r>
            <a:endParaRPr lang="ru-RU" sz="2000" dirty="0" smtClean="0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accent4"/>
                </a:solidFill>
                <a:effectLst/>
              </a:rPr>
              <a:t>№ 10 города Кызыла</a:t>
            </a:r>
            <a:endParaRPr lang="ru-RU" sz="2000" dirty="0" smtClean="0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accent4"/>
                </a:solidFill>
                <a:effectLst/>
              </a:rPr>
              <a:t>Педагогический стаж - </a:t>
            </a:r>
            <a:r>
              <a:rPr lang="en-US" altLang="ru-RU" sz="2000" dirty="0" smtClean="0">
                <a:solidFill>
                  <a:schemeClr val="accent4"/>
                </a:solidFill>
                <a:effectLst/>
              </a:rPr>
              <a:t>4</a:t>
            </a:r>
            <a:endParaRPr lang="en-US" altLang="ru-RU" sz="2000" dirty="0" smtClean="0">
              <a:solidFill>
                <a:schemeClr val="accent4"/>
              </a:solidFill>
              <a:effectLst/>
            </a:endParaRPr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497330" y="2540635"/>
            <a:ext cx="6667500" cy="370586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060" y="-27305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874">
        <p:random/>
      </p:transition>
    </mc:Choice>
    <mc:Fallback>
      <p:transition spd="slow" advClick="0" advTm="3874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1"/>
          </p:nvPr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539115" y="260350"/>
            <a:ext cx="8081645" cy="1303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215" y="1772285"/>
            <a:ext cx="5847080" cy="413448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6366510" y="1700530"/>
            <a:ext cx="23990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Всего лишь месяцы прошли, как я пришла работать в новый коллектив.</a:t>
            </a:r>
            <a:endParaRPr lang="ru-RU" altLang="en-US"/>
          </a:p>
          <a:p>
            <a:pPr algn="ctr"/>
            <a:endParaRPr lang="ru-RU" altLang="en-US"/>
          </a:p>
          <a:p>
            <a:pPr algn="ctr"/>
            <a:r>
              <a:rPr lang="ru-RU" altLang="en-US"/>
              <a:t> Мы живем детским садом. И когда мы вместе – мы можем все.</a:t>
            </a:r>
            <a:endParaRPr lang="ru-RU" altLang="en-US"/>
          </a:p>
          <a:p>
            <a:pPr algn="ctr"/>
            <a:endParaRPr lang="ru-RU" altLang="en-US"/>
          </a:p>
          <a:p>
            <a:pPr algn="ctr"/>
            <a:r>
              <a:rPr lang="ru-RU" altLang="en-US"/>
              <a:t>Коллектив МБДОУ детского сада «Салгал» с.Сесерлигский </a:t>
            </a:r>
            <a:endParaRPr lang="ru-RU" altLang="en-US"/>
          </a:p>
          <a:p>
            <a:pPr algn="ctr"/>
            <a:r>
              <a:rPr lang="ru-RU" altLang="en-US"/>
              <a:t>Пий-Хемского кожууна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868">
        <p:checker/>
      </p:transition>
    </mc:Choice>
    <mc:Fallback>
      <p:transition spd="slow" advClick="0" advTm="4868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9" name="0-02-05-ff4d9b5c8eadf9d52813b7eee052d877bfc28122e36e2f65016e854ac4c17d93_5d12d0a38f0f872f">
            <a:hlinkClick r:id="" action="ppaction://media"/>
          </p:cNvPr>
          <p:cNvPicPr>
            <a:picLocks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669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 rot="5400000">
            <a:off x="1473200" y="1558925"/>
            <a:ext cx="5936615" cy="3339465"/>
          </a:xfrm>
          <a:prstGeom prst="rect">
            <a:avLst/>
          </a:prstGeom>
          <a:pattFill prst="pct5">
            <a:fgClr>
              <a:srgbClr val="A6F8EE"/>
            </a:fgClr>
            <a:bgClr>
              <a:schemeClr val="bg1"/>
            </a:bgClr>
          </a:pattFill>
        </p:spPr>
      </p:pic>
      <p:pic>
        <p:nvPicPr>
          <p:cNvPr id="10" name="Picture 4" descr="C:\Users\Пользователь\Desktop\Бабочка.png"/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 rot="18573758">
            <a:off x="6663690" y="4825365"/>
            <a:ext cx="1752600" cy="1581150"/>
          </a:xfrm>
          <a:prstGeom prst="rect">
            <a:avLst/>
          </a:prstGeom>
          <a:noFill/>
        </p:spPr>
      </p:pic>
      <p:pic>
        <p:nvPicPr>
          <p:cNvPr id="12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973757">
            <a:off x="328868" y="649710"/>
            <a:ext cx="1751324" cy="15790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13056">
        <p15:prstTrans prst="airplane"/>
      </p:transition>
    </mc:Choice>
    <mc:Fallback>
      <p:transition spd="slow" advClick="0" advTm="13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esenka_vospitatelya_-_Ah_malyshi_malyshi..._(Gybka.com)">
            <a:hlinkClick r:id="" action="ppaction://media"/>
          </p:cNvPr>
          <p:cNvPicPr>
            <a:picLocks noChangeAspect="1"/>
          </p:cNvPicPr>
          <p:nvPr>
            <p:ph sz="half" idx="2"/>
            <a:audioFile r:link="rId1"/>
            <p:extLst>
              <p:ext uri="{DAA4B4D4-6D71-4841-9C94-3DE7FCFB9230}">
                <p14:media xmlns:p14="http://schemas.microsoft.com/office/powerpoint/2010/main" r:embed="rId2">
                  <p14:fade in="250,000000" out="250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83935" y="5876925"/>
            <a:ext cx="351790" cy="3517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6" name="0-02-05-32067376b315106129d4bd1fbdf2c6014d6bd90032b951e3dcb7fd07603881dc_ebe018eeb586ed22">
            <a:hlinkClick r:id="" action="ppaction://media"/>
          </p:cNvPr>
          <p:cNvPicPr>
            <a:picLocks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1290320" y="1480185"/>
            <a:ext cx="6562725" cy="369125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925" y="836295"/>
            <a:ext cx="2700020" cy="5746115"/>
          </a:xfrm>
        </p:spPr>
        <p:txBody>
          <a:bodyPr/>
          <a:p>
            <a:pPr algn="ctr"/>
            <a: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Расскажу как я вступила на нелегкую работу - работа воспитателя.</a:t>
            </a:r>
            <a:b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Это моя работа в детском саду, которую я строю в соответствии с целями и задачами, который соответсвует Федеральному Государственному Образовательному стандарту:</a:t>
            </a:r>
            <a:b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br>
              <a:rPr lang="ru-RU" altLang="en-US" sz="2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endParaRPr lang="ru-RU" altLang="en-US" sz="2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515735" y="908685"/>
            <a:ext cx="253428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- это мои воспитанники, развитие которых я отслеживаю, корректирую, развиваю их личность и жизненные процессы, сопровождаю в трудных ситуациях;.</a:t>
            </a:r>
            <a:endParaRPr lang="ru-RU" altLang="en-US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  <a:p>
            <a:b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</a:br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 - это педагоги, которые являются моими помощниками и соратниками;</a:t>
            </a:r>
            <a:endParaRPr lang="ru-RU" altLang="en-US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  <a:p>
            <a:b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</a:br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 - </a:t>
            </a:r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это родители моих воспитанников.</a:t>
            </a:r>
            <a:b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</a:b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4925">
        <p:checker/>
      </p:transition>
    </mc:Choice>
    <mc:Fallback>
      <p:transition spd="slow" advClick="0" advTm="1492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7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repeatCount="indefinite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30000" numSld="25">
                <p:cTn id="11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2" name="Замещающее содержимое 11" descr="изображение_viber_2023-02-10_12-49-20-297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0795"/>
            <a:ext cx="7686675" cy="6835775"/>
          </a:xfrm>
          <a:prstGeom prst="rect">
            <a:avLst/>
          </a:prstGeom>
        </p:spPr>
      </p:pic>
      <p:pic>
        <p:nvPicPr>
          <p:cNvPr id="14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550" y="5085080"/>
            <a:ext cx="7244080" cy="17176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478">
        <p:dissolve/>
      </p:transition>
    </mc:Choice>
    <mc:Fallback>
      <p:transition spd="slow" advClick="0" advTm="347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950085"/>
          </a:xfrm>
        </p:spPr>
        <p:txBody>
          <a:bodyPr/>
          <a:p>
            <a:pPr algn="ctr"/>
            <a:br>
              <a:rPr lang="ru-RU" b="1">
                <a:solidFill>
                  <a:srgbClr val="FF0000"/>
                </a:solidFill>
                <a:latin typeface="Monotype Corsiva" panose="03010101010201010101" pitchFamily="66" charset="0"/>
                <a:sym typeface="+mn-ea"/>
              </a:rPr>
            </a:br>
            <a:r>
              <a:rPr lang="ru-RU" b="1">
                <a:solidFill>
                  <a:srgbClr val="FF0000"/>
                </a:solidFill>
                <a:latin typeface="Monotype Corsiva" panose="03010101010201010101" pitchFamily="66" charset="0"/>
                <a:sym typeface="+mn-ea"/>
              </a:rPr>
              <a:t>Мой девиз:  </a:t>
            </a:r>
            <a:r>
              <a:rPr lang="ru-RU" b="1">
                <a:solidFill>
                  <a:srgbClr val="0070C0"/>
                </a:solidFill>
                <a:latin typeface="Monotype Corsiva" panose="03010101010201010101" pitchFamily="66" charset="0"/>
                <a:sym typeface="+mn-ea"/>
              </a:rPr>
              <a:t>«Моя работа -любовь с заботой! Всё, что ты отдаёшь, возвратится обратно в итоге! »</a:t>
            </a:r>
            <a:b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  <a:sym typeface="+mn-ea"/>
              </a:rPr>
            </a:b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0" y="1988820"/>
            <a:ext cx="4236085" cy="4236085"/>
          </a:xfrm>
          <a:prstGeom prst="rect">
            <a:avLst/>
          </a:prstGeom>
        </p:spPr>
      </p:pic>
      <p:pic>
        <p:nvPicPr>
          <p:cNvPr id="6" name="Замещающее содержимое 4" descr="CmdaOg-5b1T6a7bGKfBP7amPYfIh-n0-38G-WES8ryVGhuvJiX4LeLPiZhFfFeAe5ENgPXCTAK164mNf3Hdt1qLu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5370" y="2061210"/>
            <a:ext cx="2838450" cy="4301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3456">
        <p:fade/>
      </p:transition>
    </mc:Choice>
    <mc:Fallback>
      <p:transition spd="slow" advClick="0" advTm="3456">
        <p:fade/>
      </p:transition>
    </mc:Fallback>
  </mc:AlternateContent>
</p:sld>
</file>

<file path=ppt/tags/tag1.xml><?xml version="1.0" encoding="utf-8"?>
<p:tagLst xmlns:p="http://schemas.openxmlformats.org/presentationml/2006/main">
  <p:tag name="TIMING" val="|1.34"/>
</p:tagLst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0</TotalTime>
  <Words>2591</Words>
  <Application>WPS Presentation</Application>
  <PresentationFormat>Экран (4:3)</PresentationFormat>
  <Paragraphs>78</Paragraphs>
  <Slides>31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SimSun</vt:lpstr>
      <vt:lpstr>Wingdings</vt:lpstr>
      <vt:lpstr>Monotype Corsiva</vt:lpstr>
      <vt:lpstr>Microsoft YaHei</vt:lpstr>
      <vt:lpstr>Arial Unicode MS</vt:lpstr>
      <vt:lpstr>Calibri</vt:lpstr>
      <vt:lpstr>Times New Roman</vt:lpstr>
      <vt:lpstr>Arial Black</vt:lpstr>
      <vt:lpstr>Gear Drives</vt:lpstr>
      <vt:lpstr>PowerPoint 演示文稿</vt:lpstr>
      <vt:lpstr>В 2011 году окончила Краевое государственное бюджетное образовательное учреждение среднего профессионального образования  « Красноярский педагогический колледж № 2». Специальность: Воспитатель детей дошкольного возраста с дополнительной подготовкой в области семейного воспитания. </vt:lpstr>
      <vt:lpstr>PowerPoint 演示文稿</vt:lpstr>
      <vt:lpstr>PowerPoint 演示文稿</vt:lpstr>
      <vt:lpstr>PowerPoint 演示文稿</vt:lpstr>
      <vt:lpstr>PowerPoint 演示文稿</vt:lpstr>
      <vt:lpstr>Расскажу как я вступила на нелегкую работу - работа воспитателя. Это моя работа в детском саду, которую я строю в соответствии с целями и задачами, который соответсвует Федеральному Государственному Образовательному стандарту:  </vt:lpstr>
      <vt:lpstr>PowerPoint 演示文稿</vt:lpstr>
      <vt:lpstr> Мой девиз:  «Моя работа -любовь с заботой! Всё, что ты отдаёшь, возвратится обратно в итоге! » </vt:lpstr>
      <vt:lpstr>Я современный воспитатель, художник и чтец. Могу я петь и танцевать Героев разных изображать</vt:lpstr>
      <vt:lpstr>Вместе с детьми познаем мир и  радуемся с жизнью.  Мои воспитанники - мои цветочки</vt:lpstr>
      <vt:lpstr>НОД по ПДД</vt:lpstr>
      <vt:lpstr>Дополнительное образование  в средней группе</vt:lpstr>
      <vt:lpstr>НОД по окружающему миру</vt:lpstr>
      <vt:lpstr>Меня окружает радостный смех и беззаботное детство!</vt:lpstr>
      <vt:lpstr> </vt:lpstr>
      <vt:lpstr>Утренник «Волшебный новый год»</vt:lpstr>
      <vt:lpstr>Язык приходит с молоком матери. Нужно гордиться своей национальности, материнским языком. (А.Даржай)</vt:lpstr>
      <vt:lpstr>Наши мероприятия</vt:lpstr>
      <vt:lpstr>Акция «Моя елка высока, достает до потолка»</vt:lpstr>
      <vt:lpstr>PowerPoint 演示文稿</vt:lpstr>
      <vt:lpstr>PowerPoint 演示文稿</vt:lpstr>
      <vt:lpstr>PowerPoint 演示文稿</vt:lpstr>
      <vt:lpstr>PowerPoint 演示文稿</vt:lpstr>
      <vt:lpstr>Участие в общественных мероприятих </vt:lpstr>
      <vt:lpstr>Дети растут очень быстро и чтобы не отстать от них и я тоже расту профессионально - мои достижения</vt:lpstr>
      <vt:lpstr>PowerPoint 演示文稿</vt:lpstr>
      <vt:lpstr>PowerPoint 演示文稿</vt:lpstr>
      <vt:lpstr>Как и для многих педагогов, для меня важна обратная связь. Комментарии, вопросы позволяют развивать</vt:lpstr>
      <vt:lpstr>PowerPoint 演示文稿</vt:lpstr>
      <vt:lpstr>Спасибо 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зовут Спиркина Светлана Александровна. Я – воспитатель высшей категории.</dc:title>
  <dc:creator>Пользователь</dc:creator>
  <cp:lastModifiedBy>Ай-кыс</cp:lastModifiedBy>
  <cp:revision>129</cp:revision>
  <dcterms:created xsi:type="dcterms:W3CDTF">2020-05-04T05:57:00Z</dcterms:created>
  <dcterms:modified xsi:type="dcterms:W3CDTF">2023-02-11T09:35:47Z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7C84A508CF014C31A12427830D045E71</vt:lpwstr>
  </property>
  <property fmtid="{D5CDD505-2E9C-101B-9397-08002B2CF9AE}" pid="3" name="KSOProductBuildVer">
    <vt:lpwstr>1049-11.2.0.11440</vt:lpwstr>
  </property>
</Properties>
</file>