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2">
  <p:sldMasterIdLst>
    <p:sldMasterId id="2147483648" r:id="rId1"/>
  </p:sldMasterIdLst>
  <p:notesMasterIdLst>
    <p:notesMasterId r:id="rId14"/>
  </p:notesMasterIdLst>
  <p:sldIdLst>
    <p:sldId id="277" r:id="rId3"/>
    <p:sldId id="346" r:id="rId4"/>
    <p:sldId id="274" r:id="rId5"/>
    <p:sldId id="257" r:id="rId6"/>
    <p:sldId id="330" r:id="rId7"/>
    <p:sldId id="424" r:id="rId8"/>
    <p:sldId id="425" r:id="rId9"/>
    <p:sldId id="382" r:id="rId10"/>
    <p:sldId id="426" r:id="rId11"/>
    <p:sldId id="309" r:id="rId12"/>
    <p:sldId id="269" r:id="rId13"/>
    <p:sldId id="292" r:id="rId15"/>
    <p:sldId id="383" r:id="rId16"/>
    <p:sldId id="384" r:id="rId17"/>
    <p:sldId id="386" r:id="rId18"/>
    <p:sldId id="271" r:id="rId19"/>
    <p:sldId id="284" r:id="rId20"/>
    <p:sldId id="385" r:id="rId21"/>
    <p:sldId id="273" r:id="rId22"/>
    <p:sldId id="427" r:id="rId23"/>
    <p:sldId id="288" r:id="rId24"/>
    <p:sldId id="290" r:id="rId25"/>
    <p:sldId id="261" r:id="rId26"/>
    <p:sldId id="322" r:id="rId27"/>
    <p:sldId id="388" r:id="rId28"/>
    <p:sldId id="260" r:id="rId29"/>
    <p:sldId id="281" r:id="rId30"/>
    <p:sldId id="410" r:id="rId31"/>
    <p:sldId id="389" r:id="rId32"/>
    <p:sldId id="272" r:id="rId33"/>
    <p:sldId id="282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й-кыс" initials="А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2D14E6"/>
    <a:srgbClr val="A6F8EE"/>
    <a:srgbClr val="9FF3DD"/>
    <a:srgbClr val="98F2DA"/>
    <a:srgbClr val="84F0DE"/>
    <a:srgbClr val="95EFE4"/>
    <a:srgbClr val="76EADC"/>
    <a:srgbClr val="8FEBED"/>
    <a:srgbClr val="8FDDED"/>
    <a:srgbClr val="81D9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828" autoAdjust="0"/>
  </p:normalViewPr>
  <p:slideViewPr>
    <p:cSldViewPr>
      <p:cViewPr varScale="1">
        <p:scale>
          <a:sx n="109" d="100"/>
          <a:sy n="109" d="100"/>
        </p:scale>
        <p:origin x="1674" y="114"/>
      </p:cViewPr>
      <p:guideLst>
        <p:guide orient="horz" pos="2140"/>
        <p:guide pos="290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8" Type="http://schemas.openxmlformats.org/officeDocument/2006/relationships/commentAuthors" Target="commentAuthors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2-10T13:13:35.838" idx="1">
    <p:pos x="5510" y="137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BBAB56-0A40-4C5B-BDBD-9A5A29153AF3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06E33F-C047-4F42-B9C1-9C38A73F719D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/>
          <p:nvPr>
            <p:ph type="sldImg" idx="2"/>
          </p:nvPr>
        </p:nvSpPr>
        <p:spPr/>
      </p:sp>
      <p:sp>
        <p:nvSpPr>
          <p:cNvPr id="3" name="Замещающий текст 2"/>
          <p:cNvSpPr/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6E33F-C047-4F42-B9C1-9C38A73F719D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47813" y="1701800"/>
            <a:ext cx="6908800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7813" y="2927350"/>
            <a:ext cx="6913562" cy="1752600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B8AFB47C-7CB9-45D8-B42D-E04B9B1C4573}" type="datetimeFigureOut">
              <a:rPr lang="ru-RU" smtClean="0"/>
            </a:fld>
            <a:endParaRPr lang="ru-RU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D2F543DA-BF72-4909-90D0-8D0C5704A04E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99">
        <p:fade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8AFB47C-7CB9-45D8-B42D-E04B9B1C4573}" type="datetimeFigureOut">
              <a:rPr lang="ru-RU" smtClean="0"/>
            </a:fld>
            <a:endParaRPr lang="ru-RU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2F543DA-BF72-4909-90D0-8D0C5704A04E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99">
        <p:fade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8AFB47C-7CB9-45D8-B42D-E04B9B1C4573}" type="datetimeFigureOut">
              <a:rPr lang="ru-RU" smtClean="0"/>
            </a:fld>
            <a:endParaRPr lang="ru-RU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2F543DA-BF72-4909-90D0-8D0C5704A04E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99">
        <p:fade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FB47C-7CB9-45D8-B42D-E04B9B1C457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543DA-BF72-4909-90D0-8D0C5704A04E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99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8AFB47C-7CB9-45D8-B42D-E04B9B1C4573}" type="datetimeFigureOut">
              <a:rPr lang="ru-RU" smtClean="0"/>
            </a:fld>
            <a:endParaRPr lang="ru-RU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2F543DA-BF72-4909-90D0-8D0C5704A04E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99">
        <p:fade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8AFB47C-7CB9-45D8-B42D-E04B9B1C4573}" type="datetimeFigureOut">
              <a:rPr lang="ru-RU" smtClean="0"/>
            </a:fld>
            <a:endParaRPr lang="ru-RU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2F543DA-BF72-4909-90D0-8D0C5704A04E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99">
        <p:fade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74750"/>
            <a:ext cx="40386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74750"/>
            <a:ext cx="40386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8AFB47C-7CB9-45D8-B42D-E04B9B1C4573}" type="datetimeFigureOut">
              <a:rPr lang="ru-RU" smtClean="0"/>
            </a:fld>
            <a:endParaRPr lang="ru-RU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2F543DA-BF72-4909-90D0-8D0C5704A04E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99">
        <p:fade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8AFB47C-7CB9-45D8-B42D-E04B9B1C4573}" type="datetimeFigureOut">
              <a:rPr lang="ru-RU" smtClean="0"/>
            </a:fld>
            <a:endParaRPr lang="ru-RU"/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2F543DA-BF72-4909-90D0-8D0C5704A04E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99">
        <p:fade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8AFB47C-7CB9-45D8-B42D-E04B9B1C4573}" type="datetimeFigureOut">
              <a:rPr lang="ru-RU" smtClean="0"/>
            </a:fld>
            <a:endParaRPr lang="ru-RU"/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2F543DA-BF72-4909-90D0-8D0C5704A04E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99">
        <p:fade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8AFB47C-7CB9-45D8-B42D-E04B9B1C4573}" type="datetimeFigureOut">
              <a:rPr lang="ru-RU" smtClean="0"/>
            </a:fld>
            <a:endParaRPr lang="ru-RU"/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2F543DA-BF72-4909-90D0-8D0C5704A04E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99">
        <p:fade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8AFB47C-7CB9-45D8-B42D-E04B9B1C4573}" type="datetimeFigureOut">
              <a:rPr lang="ru-RU" smtClean="0"/>
            </a:fld>
            <a:endParaRPr lang="ru-RU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2F543DA-BF72-4909-90D0-8D0C5704A04E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99">
        <p:fade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B8AFB47C-7CB9-45D8-B42D-E04B9B1C4573}" type="datetimeFigureOut">
              <a:rPr lang="ru-RU" smtClean="0"/>
            </a:fld>
            <a:endParaRPr lang="ru-RU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2F543DA-BF72-4909-90D0-8D0C5704A04E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99">
        <p:fade/>
      </p:transition>
    </mc:Choice>
    <mc:Fallback>
      <p:transition spd="slow">
        <p:fade/>
      </p:transition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350" y="0"/>
            <a:ext cx="915035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457200" y="190500"/>
            <a:ext cx="82296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457200" y="1174750"/>
            <a:ext cx="82296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B8AFB47C-7CB9-45D8-B42D-E04B9B1C4573}" type="datetimeFigureOut">
              <a:rPr lang="ru-RU" smtClean="0"/>
            </a:fld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D2F543DA-BF72-4909-90D0-8D0C5704A04E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699">
        <p:fade/>
      </p:transition>
    </mc:Choice>
    <mc:Fallback>
      <p:transition spd="slow">
        <p:fade/>
      </p:transition>
    </mc:Fallback>
  </mc:AlternateConten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0.png"/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.pn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3.png"/><Relationship Id="rId1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8.png"/><Relationship Id="rId1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46.png"/><Relationship Id="rId7" Type="http://schemas.openxmlformats.org/officeDocument/2006/relationships/image" Target="../media/image45.jpeg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image" Target="../media/image39.GIF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9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70.png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microsoft.com/office/2007/relationships/media" Target="file:///C:\Users\&#1040;&#1081;-&#1082;&#1099;&#1089;\Videos\0-02-05-ff4d9b5c8eadf9d52813b7eee052d877bfc28122e36e2f65016e854ac4c17d93_5d12d0a38f0f872f.mp4" TargetMode="External"/><Relationship Id="rId1" Type="http://schemas.openxmlformats.org/officeDocument/2006/relationships/video" Target="NULL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microsoft.com/office/2007/relationships/media" Target="file:///C:\Users\&#1040;&#1081;-&#1082;&#1099;&#1089;\Videos\0-02-05-32067376b315106129d4bd1fbdf2c6014d6bd90032b951e3dcb7fd07603881dc_ebe018eeb586ed22.mp4" TargetMode="External"/><Relationship Id="rId4" Type="http://schemas.openxmlformats.org/officeDocument/2006/relationships/video" Target="file:///C:\Users\&#1040;&#1081;-&#1082;&#1099;&#1089;\Videos\0-02-05-32067376b315106129d4bd1fbdf2c6014d6bd90032b951e3dcb7fd07603881dc_ebe018eeb586ed22.mp4" TargetMode="External"/><Relationship Id="rId3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5.jpeg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51774" y="1629068"/>
            <a:ext cx="879031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Муниципальное бюджетное дошкольное образовательное учреждение  детский сад «Салгал» с.Сесерлигский Пий-Хемский район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491880" y="6021288"/>
            <a:ext cx="237626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с. Сесерлиг</a:t>
            </a:r>
            <a:endParaRPr lang="ru-RU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097405" y="2852420"/>
            <a:ext cx="5165090" cy="1353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ВИЗИТНАЯ КАРТОЧКА </a:t>
            </a:r>
            <a:endParaRPr lang="ru-RU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«Я-ПЕДАГОГ»</a:t>
            </a:r>
            <a:endParaRPr lang="ru-R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0" name="Picture 6" descr="C:\Documents and Settings\User\Рабочий стол\ФОН\491677_html_594d4645.png"/>
          <p:cNvPicPr>
            <a:picLocks noChangeAspect="1" noChangeArrowheads="1"/>
          </p:cNvPicPr>
          <p:nvPr>
            <p:ph sz="half" idx="2"/>
          </p:nvPr>
        </p:nvPicPr>
        <p:blipFill>
          <a:blip r:embed="rId1" cstate="screen"/>
          <a:srcRect/>
          <a:stretch>
            <a:fillRect/>
          </a:stretch>
        </p:blipFill>
        <p:spPr bwMode="auto">
          <a:xfrm>
            <a:off x="1158240" y="116205"/>
            <a:ext cx="7043420" cy="145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991">
        <p159:morph option="byObject"/>
      </p:transition>
    </mc:Choice>
    <mc:Fallback>
      <p:transition spd="slow" advClick="0" advTm="499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/>
          </a:p>
        </p:txBody>
      </p:sp>
      <p:pic>
        <p:nvPicPr>
          <p:cNvPr id="6" name="Замещающее содержимое 5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3652520" y="3239770"/>
            <a:ext cx="5039995" cy="3209290"/>
          </a:xfrm>
          <a:prstGeom prst="rect">
            <a:avLst/>
          </a:prstGeom>
        </p:spPr>
      </p:pic>
      <p:pic>
        <p:nvPicPr>
          <p:cNvPr id="1030" name="Picture 6" descr="C:\Documents and Settings\User\Рабочий стол\ФОН\491677_html_594d4645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36195" y="44450"/>
            <a:ext cx="9180195" cy="167005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1010" y="1628775"/>
            <a:ext cx="8185150" cy="1371600"/>
          </a:xfrm>
        </p:spPr>
        <p:txBody>
          <a:bodyPr>
            <a:normAutofit fontScale="90000"/>
          </a:bodyPr>
          <a:p>
            <a:pPr algn="ctr"/>
            <a:r>
              <a:rPr lang="ru-RU" altLang="en-US"/>
              <a:t>Я современный воспитатель, художник и чтец. Могу я петь и танцевать</a:t>
            </a:r>
            <a:br>
              <a:rPr lang="ru-RU" altLang="en-US"/>
            </a:br>
            <a:r>
              <a:rPr lang="ru-RU" altLang="en-US"/>
              <a:t>Героев разных изображать</a:t>
            </a:r>
            <a:endParaRPr lang="ru-RU" altLang="en-US"/>
          </a:p>
        </p:txBody>
      </p:sp>
      <p:pic>
        <p:nvPicPr>
          <p:cNvPr id="7" name="Замещающее содержимое 6"/>
          <p:cNvPicPr>
            <a:picLocks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43305" y="3000375"/>
            <a:ext cx="2332990" cy="3561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181">
        <p:checker/>
      </p:transition>
    </mc:Choice>
    <mc:Fallback>
      <p:transition spd="slow" advClick="0" advTm="3181">
        <p:check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Picture 4" descr="C:\Users\Пользователь\Desktop\Бабочка.pn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 rot="18573758">
            <a:off x="7023038" y="453495"/>
            <a:ext cx="1751324" cy="1579086"/>
          </a:xfrm>
          <a:prstGeom prst="rect">
            <a:avLst/>
          </a:prstGeom>
          <a:noFill/>
        </p:spPr>
      </p:pic>
      <p:pic>
        <p:nvPicPr>
          <p:cNvPr id="13" name="Picture 4" descr="C:\Users\Пользователь\Desktop\Бабочка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3224337">
            <a:off x="567408" y="497622"/>
            <a:ext cx="1083239" cy="976705"/>
          </a:xfrm>
          <a:prstGeom prst="rect">
            <a:avLst/>
          </a:prstGeom>
          <a:noFill/>
        </p:spPr>
      </p:pic>
      <p:pic>
        <p:nvPicPr>
          <p:cNvPr id="5" name="Замещающее содержимое 4" descr="изображение_viber_2023-01-22_23-31-21-851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16200000">
            <a:off x="832485" y="1839595"/>
            <a:ext cx="2945130" cy="4107815"/>
          </a:xfrm>
          <a:prstGeom prst="rect">
            <a:avLst/>
          </a:prstGeom>
        </p:spPr>
      </p:pic>
      <p:pic>
        <p:nvPicPr>
          <p:cNvPr id="8" name="Замещающее содержимое 7"/>
          <p:cNvPicPr>
            <a:picLocks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514215" y="2421255"/>
            <a:ext cx="4326255" cy="294513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4970" y="476250"/>
            <a:ext cx="8229600" cy="168402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2D14E6"/>
                </a:solidFill>
              </a:rPr>
              <a:t>Вместе с детьми познаем мир и </a:t>
            </a:r>
            <a:br>
              <a:rPr lang="ru-RU" sz="3200" b="1" dirty="0">
                <a:solidFill>
                  <a:srgbClr val="2D14E6"/>
                </a:solidFill>
              </a:rPr>
            </a:br>
            <a:r>
              <a:rPr lang="ru-RU" sz="3200" b="1" dirty="0">
                <a:solidFill>
                  <a:srgbClr val="2D14E6"/>
                </a:solidFill>
              </a:rPr>
              <a:t>радуемся с жизнью. </a:t>
            </a:r>
            <a:br>
              <a:rPr lang="ru-RU" sz="3200" b="1" dirty="0">
                <a:solidFill>
                  <a:srgbClr val="2D14E6"/>
                </a:solidFill>
              </a:rPr>
            </a:br>
            <a:r>
              <a:rPr lang="ru-RU" sz="3200" b="1" dirty="0">
                <a:solidFill>
                  <a:srgbClr val="2D14E6"/>
                </a:solidFill>
              </a:rPr>
              <a:t>Мои воспитанники - мои цветочки</a:t>
            </a:r>
            <a:endParaRPr lang="ru-RU" sz="3200" b="1" dirty="0">
              <a:solidFill>
                <a:srgbClr val="2D14E6"/>
              </a:solidFill>
            </a:endParaRPr>
          </a:p>
        </p:txBody>
      </p:sp>
      <p:pic>
        <p:nvPicPr>
          <p:cNvPr id="1030" name="Picture 6" descr="C:\Documents and Settings\User\Рабочий стол\ФОН\491677_html_594d4645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043305" y="5300980"/>
            <a:ext cx="7043420" cy="145478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812">
        <p:checker/>
      </p:transition>
    </mc:Choice>
    <mc:Fallback>
      <p:transition spd="slow" advClick="0" advTm="3812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360" y="476885"/>
            <a:ext cx="3966210" cy="1005840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rgbClr val="2D14E6"/>
                </a:solidFill>
              </a:rPr>
              <a:t>НОД по ПДД</a:t>
            </a:r>
            <a:endParaRPr lang="ru-RU" sz="1800" b="1" dirty="0">
              <a:solidFill>
                <a:srgbClr val="2D14E6"/>
              </a:solidFill>
            </a:endParaRPr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35560" y="1268730"/>
            <a:ext cx="4626610" cy="3470275"/>
          </a:xfrm>
          <a:prstGeom prst="rect">
            <a:avLst/>
          </a:prstGeom>
        </p:spPr>
      </p:pic>
      <p:pic>
        <p:nvPicPr>
          <p:cNvPr id="5" name="Замещающее содержимое 4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355465" y="1628775"/>
            <a:ext cx="4603750" cy="3453130"/>
          </a:xfrm>
          <a:prstGeom prst="rect">
            <a:avLst/>
          </a:prstGeom>
        </p:spPr>
      </p:pic>
      <p:pic>
        <p:nvPicPr>
          <p:cNvPr id="1030" name="Picture 6" descr="C:\Documents and Settings\User\Рабочий стол\ФОН\491677_html_594d4645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43305" y="4869180"/>
            <a:ext cx="7043420" cy="145478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овое поле 2"/>
          <p:cNvSpPr txBox="1"/>
          <p:nvPr/>
        </p:nvSpPr>
        <p:spPr>
          <a:xfrm>
            <a:off x="4787900" y="620395"/>
            <a:ext cx="37357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ru-RU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Беседа ко дню Народного Единства</a:t>
            </a:r>
            <a:endParaRPr lang="ru-RU" altLang="ru-RU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782">
        <p:checker/>
      </p:transition>
    </mc:Choice>
    <mc:Fallback>
      <p:transition spd="slow" advClick="0" advTm="3782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970" y="5445125"/>
            <a:ext cx="8229600" cy="582613"/>
          </a:xfrm>
        </p:spPr>
        <p:txBody>
          <a:bodyPr/>
          <a:p>
            <a:pPr algn="ctr"/>
            <a:r>
              <a:rPr lang="ru-RU" altLang="en-US" sz="2800" b="1">
                <a:solidFill>
                  <a:srgbClr val="2D14E6"/>
                </a:solidFill>
              </a:rPr>
              <a:t>Дополнительное образование </a:t>
            </a:r>
            <a:br>
              <a:rPr lang="ru-RU" altLang="en-US" sz="2800" b="1">
                <a:solidFill>
                  <a:srgbClr val="2D14E6"/>
                </a:solidFill>
              </a:rPr>
            </a:br>
            <a:r>
              <a:rPr lang="ru-RU" altLang="en-US" sz="2800" b="1">
                <a:solidFill>
                  <a:srgbClr val="2D14E6"/>
                </a:solidFill>
              </a:rPr>
              <a:t>в средней группе</a:t>
            </a:r>
            <a:endParaRPr lang="ru-RU" altLang="en-US" sz="2800" b="1">
              <a:solidFill>
                <a:srgbClr val="2D14E6"/>
              </a:solidFill>
            </a:endParaRPr>
          </a:p>
        </p:txBody>
      </p:sp>
      <p:pic>
        <p:nvPicPr>
          <p:cNvPr id="5" name="Замещающее содержимое 4" descr="20221027_160837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457200" y="1844675"/>
            <a:ext cx="4038600" cy="3028950"/>
          </a:xfrm>
          <a:prstGeom prst="rect">
            <a:avLst/>
          </a:prstGeom>
        </p:spPr>
      </p:pic>
      <p:pic>
        <p:nvPicPr>
          <p:cNvPr id="6" name="Замещающее содержимое 5" descr="20221103_092602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3755" y="1844675"/>
            <a:ext cx="4038600" cy="3028950"/>
          </a:xfrm>
          <a:prstGeom prst="rect">
            <a:avLst/>
          </a:prstGeom>
        </p:spPr>
      </p:pic>
      <p:pic>
        <p:nvPicPr>
          <p:cNvPr id="1030" name="Picture 6" descr="C:\Documents and Settings\User\Рабочий стол\ФОН\491677_html_594d4645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115060" y="44450"/>
            <a:ext cx="7043420" cy="145478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2885">
        <p:dissolve/>
      </p:transition>
    </mc:Choice>
    <mc:Fallback>
      <p:transition spd="slow" advClick="0" advTm="2885">
        <p:dissolv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605" y="5445125"/>
            <a:ext cx="2861310" cy="582930"/>
          </a:xfrm>
        </p:spPr>
        <p:txBody>
          <a:bodyPr/>
          <a:p>
            <a:pPr algn="ctr"/>
            <a:r>
              <a:rPr lang="ru-RU" altLang="en-US" sz="2000"/>
              <a:t>НОД по окружающему миру</a:t>
            </a:r>
            <a:endParaRPr lang="ru-RU" altLang="en-US" sz="2000"/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5076190" y="5661025"/>
            <a:ext cx="34651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/>
              <a:t>Беседа «Скоро новый год. Загадай желание»</a:t>
            </a:r>
            <a:endParaRPr lang="ru-RU" altLang="en-US"/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79705" y="980440"/>
            <a:ext cx="5123815" cy="37630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0" name="Picture 6" descr="C:\Documents and Settings\User\Рабочий стол\ФОН\491677_html_594d4645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115060" y="44450"/>
            <a:ext cx="7043420" cy="145478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Замещающее содержимое 5" descr="20221216_111331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262755" y="2379345"/>
            <a:ext cx="4454525" cy="3096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3866">
        <p:dissolve/>
      </p:transition>
    </mc:Choice>
    <mc:Fallback>
      <p:transition spd="slow" advClick="0" advTm="3866">
        <p:dissolv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740"/>
            <a:ext cx="8229600" cy="582613"/>
          </a:xfrm>
        </p:spPr>
        <p:txBody>
          <a:bodyPr/>
          <a:p>
            <a:pPr algn="ctr"/>
            <a:r>
              <a:rPr lang="ru-RU" altLang="en-US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Меня окружает радостный смех и беззаботное детство!</a:t>
            </a:r>
            <a:endParaRPr lang="ru-RU" altLang="en-US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Замещающее содержимое 7" descr="20230130_111820"/>
          <p:cNvPicPr>
            <a:picLocks noChangeAspect="1"/>
          </p:cNvPicPr>
          <p:nvPr>
            <p:ph sz="half" idx="2"/>
          </p:nvPr>
        </p:nvPicPr>
        <p:blipFill>
          <a:blip r:embed="rId1"/>
          <a:srcRect/>
          <a:stretch>
            <a:fillRect/>
          </a:stretch>
        </p:blipFill>
        <p:spPr>
          <a:xfrm rot="5400000">
            <a:off x="4506595" y="1786255"/>
            <a:ext cx="4705985" cy="3757930"/>
          </a:xfrm>
          <a:prstGeom prst="rect">
            <a:avLst/>
          </a:prstGeom>
        </p:spPr>
      </p:pic>
      <p:pic>
        <p:nvPicPr>
          <p:cNvPr id="7" name="Замещающее содержимое 6" descr="20230127_155815"/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-98425" y="1911985"/>
            <a:ext cx="5109210" cy="3832225"/>
          </a:xfrm>
          <a:prstGeom prst="rect">
            <a:avLst/>
          </a:prstGeom>
        </p:spPr>
      </p:pic>
      <p:pic>
        <p:nvPicPr>
          <p:cNvPr id="1030" name="Picture 6" descr="C:\Documents and Settings\User\Рабочий стол\ФОН\491677_html_594d4645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99795" y="5300980"/>
            <a:ext cx="7043420" cy="145478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3814">
        <p:dissolve/>
      </p:transition>
    </mc:Choice>
    <mc:Fallback>
      <p:transition spd="slow" advClick="0" advTm="3814">
        <p:dissolv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sz="3600" dirty="0" smtClean="0"/>
            </a:br>
            <a:endParaRPr lang="ru-RU" sz="3600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79520" y="1268730"/>
            <a:ext cx="5125085" cy="3632835"/>
          </a:xfrm>
          <a:prstGeom prst="rect">
            <a:avLst/>
          </a:prstGeom>
        </p:spPr>
      </p:pic>
      <p:pic>
        <p:nvPicPr>
          <p:cNvPr id="1030" name="Picture 6" descr="C:\Documents and Settings\User\Рабочий стол\ФОН\491677_html_594d4645.png"/>
          <p:cNvPicPr>
            <a:picLocks noChangeAspect="1" noChangeArrowheads="1"/>
          </p:cNvPicPr>
          <p:nvPr>
            <p:ph sz="half"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83895" y="44450"/>
            <a:ext cx="7433310" cy="131318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Замещающее содержимое 4" descr="20221118_1614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0" y="2884170"/>
            <a:ext cx="4816475" cy="36125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Замещающее содержимое 6"/>
          <p:cNvSpPr/>
          <p:nvPr>
            <p:ph sz="half" idx="2"/>
          </p:nvPr>
        </p:nvSpPr>
        <p:spPr>
          <a:xfrm>
            <a:off x="0" y="1412875"/>
            <a:ext cx="3820795" cy="1013460"/>
          </a:xfrm>
        </p:spPr>
        <p:txBody>
          <a:bodyPr/>
          <a:p>
            <a:pPr marL="0" indent="0" algn="ctr">
              <a:buNone/>
            </a:pPr>
            <a:r>
              <a:rPr lang="ru-RU" altLang="en-US">
                <a:latin typeface="Monotype Corsiva" panose="03010101010201010101" pitchFamily="66" charset="0"/>
                <a:cs typeface="Monotype Corsiva" panose="03010101010201010101" pitchFamily="66" charset="0"/>
              </a:rPr>
              <a:t>Свободное время </a:t>
            </a:r>
            <a:endParaRPr lang="ru-RU" altLang="en-US">
              <a:latin typeface="Monotype Corsiva" panose="03010101010201010101" pitchFamily="66" charset="0"/>
              <a:cs typeface="Monotype Corsiva" panose="03010101010201010101" pitchFamily="66" charset="0"/>
            </a:endParaRPr>
          </a:p>
          <a:p>
            <a:pPr marL="0" indent="0" algn="ctr">
              <a:buNone/>
            </a:pPr>
            <a:r>
              <a:rPr lang="ru-RU" altLang="en-US">
                <a:latin typeface="Monotype Corsiva" panose="03010101010201010101" pitchFamily="66" charset="0"/>
                <a:cs typeface="Monotype Corsiva" panose="03010101010201010101" pitchFamily="66" charset="0"/>
              </a:rPr>
              <a:t>детей </a:t>
            </a:r>
            <a:endParaRPr lang="ru-RU" altLang="en-US">
              <a:latin typeface="Monotype Corsiva" panose="03010101010201010101" pitchFamily="66" charset="0"/>
              <a:cs typeface="Monotype Corsiva" panose="03010101010201010101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166">
        <p:checker/>
      </p:transition>
    </mc:Choice>
    <mc:Fallback>
      <p:transition spd="slow" advClick="0" advTm="3166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750" y="1124585"/>
            <a:ext cx="8229600" cy="93599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2D14E6"/>
                </a:solidFill>
              </a:rPr>
              <a:t>Утренник «Волшебный новый год»</a:t>
            </a:r>
            <a:endParaRPr lang="ru-RU" sz="3200" b="1" dirty="0">
              <a:solidFill>
                <a:srgbClr val="2D14E6"/>
              </a:solidFill>
            </a:endParaRPr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4427855" y="3068955"/>
            <a:ext cx="4457700" cy="3343275"/>
          </a:xfrm>
          <a:prstGeom prst="rect">
            <a:avLst/>
          </a:prstGeom>
        </p:spPr>
      </p:pic>
      <p:pic>
        <p:nvPicPr>
          <p:cNvPr id="1030" name="Picture 6" descr="C:\Documents and Settings\User\Рабочий стол\ФОН\491677_html_594d4645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115060" y="44450"/>
            <a:ext cx="7043420" cy="145478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Замещающее содержимое 5"/>
          <p:cNvPicPr>
            <a:picLocks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7315" y="2204720"/>
            <a:ext cx="4939665" cy="27787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4663">
        <p:checker/>
      </p:transition>
    </mc:Choice>
    <mc:Fallback>
      <p:transition spd="slow" advClick="0" advTm="4663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 descr="C:\Documents and Settings\User\Рабочий стол\ФОН\491677_html_594d4645.png"/>
          <p:cNvPicPr>
            <a:picLocks noChangeAspect="1" noChangeArrowheads="1"/>
          </p:cNvPicPr>
          <p:nvPr/>
        </p:nvPicPr>
        <p:blipFill>
          <a:blip r:embed="rId1" cstate="screen"/>
          <a:srcRect/>
          <a:stretch>
            <a:fillRect/>
          </a:stretch>
        </p:blipFill>
        <p:spPr bwMode="auto">
          <a:xfrm>
            <a:off x="1115060" y="44450"/>
            <a:ext cx="7043420" cy="145478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амещающее содержимое 2"/>
          <p:cNvPicPr>
            <a:picLocks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605" y="1340485"/>
            <a:ext cx="8350250" cy="48425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430" y="5949315"/>
            <a:ext cx="8914765" cy="582930"/>
          </a:xfrm>
        </p:spPr>
        <p:txBody>
          <a:bodyPr/>
          <a:p>
            <a:pPr algn="r"/>
            <a:r>
              <a:rPr lang="ru-RU" altLang="en-US" sz="2400"/>
              <a:t>Язык приходит с молоком матери.</a:t>
            </a:r>
            <a:br>
              <a:rPr lang="ru-RU" altLang="en-US" sz="2400"/>
            </a:br>
            <a:r>
              <a:rPr lang="ru-RU" altLang="en-US" sz="2400"/>
              <a:t>Нужно гордиться своей национальности, материнским языком. (А.Даржай)</a:t>
            </a:r>
            <a:endParaRPr lang="ru-RU" altLang="en-US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99" advClick="0" advTm="5305">
        <p:fade/>
      </p:transition>
    </mc:Choice>
    <mc:Fallback>
      <p:transition spd="slow" advClick="0" advTm="5305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3692" y="0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2D14E6"/>
                </a:solidFill>
              </a:rPr>
              <a:t>Наши мероприятия</a:t>
            </a:r>
            <a:endParaRPr lang="ru-RU" sz="3600" b="1" dirty="0">
              <a:solidFill>
                <a:srgbClr val="2D14E6"/>
              </a:solidFill>
            </a:endParaRPr>
          </a:p>
        </p:txBody>
      </p:sp>
      <p:pic>
        <p:nvPicPr>
          <p:cNvPr id="6" name="Замещающее содержимое 5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5003800" y="1268730"/>
            <a:ext cx="3714750" cy="495300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05" y="3839210"/>
            <a:ext cx="4109720" cy="2835910"/>
          </a:xfrm>
          <a:prstGeom prst="rect">
            <a:avLst/>
          </a:prstGeom>
        </p:spPr>
      </p:pic>
      <p:pic>
        <p:nvPicPr>
          <p:cNvPr id="4" name="Замещающее содержимое 4" descr="20230208_103824"/>
          <p:cNvPicPr>
            <a:picLocks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83895" y="836295"/>
            <a:ext cx="3799205" cy="28498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Текстовое поле 8"/>
          <p:cNvSpPr txBox="1"/>
          <p:nvPr/>
        </p:nvSpPr>
        <p:spPr>
          <a:xfrm>
            <a:off x="4716145" y="6306820"/>
            <a:ext cx="45288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Мероприятие «Хуреш» в детском саду</a:t>
            </a:r>
            <a:endParaRPr lang="ru-RU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576">
        <p:checker/>
      </p:transition>
    </mc:Choice>
    <mc:Fallback>
      <p:transition spd="slow" advClick="0" advTm="1576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427889" y="2780386"/>
            <a:ext cx="4320480" cy="1876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sz="2800" b="1" dirty="0" smtClean="0">
                <a:solidFill>
                  <a:srgbClr val="2D14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Докмит Ай-кыс Андреевна</a:t>
            </a:r>
            <a:endParaRPr lang="ru-RU" sz="2800" b="1" dirty="0" smtClean="0">
              <a:solidFill>
                <a:srgbClr val="2D14E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solidFill>
                  <a:srgbClr val="2D14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17.03.1990 года рождения </a:t>
            </a:r>
            <a:endParaRPr lang="ru-RU" sz="2000" b="1" dirty="0" smtClean="0">
              <a:solidFill>
                <a:srgbClr val="2D14E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000" b="1" dirty="0" smtClean="0">
              <a:solidFill>
                <a:srgbClr val="2D14E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dirty="0"/>
              <a:t>воспитатель средней группы</a:t>
            </a:r>
            <a:endParaRPr lang="ru-RU" sz="2000" dirty="0"/>
          </a:p>
        </p:txBody>
      </p:sp>
      <p:pic>
        <p:nvPicPr>
          <p:cNvPr id="1030" name="Picture 6" descr="C:\Documents and Settings\User\Рабочий стол\ФОН\491677_html_594d4645.png"/>
          <p:cNvPicPr>
            <a:picLocks noChangeAspect="1" noChangeArrowheads="1"/>
          </p:cNvPicPr>
          <p:nvPr>
            <p:ph sz="half" idx="2"/>
          </p:nvPr>
        </p:nvPicPr>
        <p:blipFill>
          <a:blip r:embed="rId1" cstate="screen"/>
          <a:srcRect/>
          <a:stretch>
            <a:fillRect/>
          </a:stretch>
        </p:blipFill>
        <p:spPr bwMode="auto">
          <a:xfrm>
            <a:off x="1115060" y="116205"/>
            <a:ext cx="7043420" cy="145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мещающее содержимое 2"/>
          <p:cNvPicPr>
            <a:picLocks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43305" y="1628775"/>
            <a:ext cx="3286125" cy="43827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6846">
        <p:wheel spokes="8"/>
      </p:transition>
    </mc:Choice>
    <mc:Fallback>
      <p:transition spd="slow" advClick="0" advTm="6846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Прямоугольник 7"/>
          <p:cNvSpPr/>
          <p:nvPr/>
        </p:nvSpPr>
        <p:spPr>
          <a:xfrm>
            <a:off x="13692" y="0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170" y="548640"/>
            <a:ext cx="8229600" cy="582613"/>
          </a:xfrm>
        </p:spPr>
        <p:txBody>
          <a:bodyPr/>
          <a:p>
            <a:pPr algn="ctr"/>
            <a:r>
              <a:rPr lang="ru-RU" altLang="en-US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rial Black" panose="020B0A04020102020204" charset="0"/>
                <a:cs typeface="Arial Black" panose="020B0A04020102020204" charset="0"/>
              </a:rPr>
              <a:t>Акция «Моя елка высока, достает до потолка»</a:t>
            </a:r>
            <a:endParaRPr lang="ru-RU" altLang="en-US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Arial Black" panose="020B0A04020102020204" charset="0"/>
              <a:cs typeface="Arial Black" panose="020B0A04020102020204" charset="0"/>
            </a:endParaRPr>
          </a:p>
        </p:txBody>
      </p:sp>
      <p:pic>
        <p:nvPicPr>
          <p:cNvPr id="5" name="Замещающее содержимое 4" descr="изображение_viber_2023-02-09_13-16-59-403"/>
          <p:cNvPicPr>
            <a:picLocks noChangeAspect="1"/>
          </p:cNvPicPr>
          <p:nvPr>
            <p:ph sz="half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4788535" y="1484630"/>
            <a:ext cx="4018280" cy="3169285"/>
          </a:xfrm>
          <a:prstGeom prst="rect">
            <a:avLst/>
          </a:prstGeom>
        </p:spPr>
      </p:pic>
      <p:pic>
        <p:nvPicPr>
          <p:cNvPr id="6" name="Замещающее содержимое 5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23850" y="2780665"/>
            <a:ext cx="5006975" cy="3755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99" advClick="0" advTm="2737">
        <p:fade/>
      </p:transition>
    </mc:Choice>
    <mc:Fallback>
      <p:transition spd="slow" advClick="0" advTm="2737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79070" y="-386743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64298" y="-26995"/>
            <a:ext cx="1698394" cy="13672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 flipH="1">
            <a:off x="394840" y="-308478"/>
            <a:ext cx="1808006" cy="1580871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/>
        </p:nvSpPr>
        <p:spPr>
          <a:xfrm>
            <a:off x="1898650" y="462915"/>
            <a:ext cx="5652135" cy="80454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normAutofit fontScale="500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ru-RU" sz="3200" b="1" dirty="0">
                <a:solidFill>
                  <a:srgbClr val="2D14E6"/>
                </a:solidFill>
              </a:rPr>
              <a:t>За участие в конкурсе получили дельные советы и по почте электронной скромные дипломы</a:t>
            </a:r>
            <a:endParaRPr lang="ru-RU" sz="3200" b="1" dirty="0">
              <a:solidFill>
                <a:srgbClr val="2D14E6"/>
              </a:solidFill>
            </a:endParaRPr>
          </a:p>
        </p:txBody>
      </p:sp>
      <p:pic>
        <p:nvPicPr>
          <p:cNvPr id="8" name="Замещающее содержимое 7" descr="Доолай Ай-Чырыы Агымовна"/>
          <p:cNvPicPr>
            <a:picLocks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55015" y="4149090"/>
            <a:ext cx="2597150" cy="1948180"/>
          </a:xfrm>
          <a:prstGeom prst="rect">
            <a:avLst/>
          </a:prstGeom>
        </p:spPr>
      </p:pic>
      <p:pic>
        <p:nvPicPr>
          <p:cNvPr id="11" name="Замещающее содержимое 10"/>
          <p:cNvPicPr>
            <a:picLocks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118235" y="1412875"/>
            <a:ext cx="1871345" cy="2647315"/>
          </a:xfrm>
          <a:prstGeom prst="rect">
            <a:avLst/>
          </a:prstGeom>
        </p:spPr>
      </p:pic>
      <p:pic>
        <p:nvPicPr>
          <p:cNvPr id="13" name="Изображение 12" descr="Чускун Нояна Алексеевна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0755" y="4152900"/>
            <a:ext cx="2552065" cy="1913890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9520" y="1384300"/>
            <a:ext cx="1874520" cy="2651760"/>
          </a:xfrm>
          <a:prstGeom prst="rect">
            <a:avLst/>
          </a:prstGeom>
        </p:spPr>
      </p:pic>
      <p:pic>
        <p:nvPicPr>
          <p:cNvPr id="15" name="Изображение 14" descr="Куулар Чайхана Шолбановна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1410" y="4136390"/>
            <a:ext cx="2614295" cy="1960880"/>
          </a:xfrm>
          <a:prstGeom prst="rect">
            <a:avLst/>
          </a:prstGeom>
        </p:spPr>
      </p:pic>
      <p:pic>
        <p:nvPicPr>
          <p:cNvPr id="16" name="Изображение 15" descr="Куулар Чайхана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1590" y="1363345"/>
            <a:ext cx="1887220" cy="2669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1377">
        <p:push dir="u"/>
      </p:transition>
    </mc:Choice>
    <mc:Fallback>
      <p:transition spd="slow" advClick="0" advTm="1377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Замещающее содержимое 2" descr="Ак-оол Айдар Алашович (2)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 rot="16200000">
            <a:off x="878840" y="3974465"/>
            <a:ext cx="2037080" cy="2716530"/>
          </a:xfrm>
          <a:prstGeom prst="rect">
            <a:avLst/>
          </a:prstGeom>
        </p:spPr>
      </p:pic>
      <p:pic>
        <p:nvPicPr>
          <p:cNvPr id="5" name="Замещающее содержимое 4" descr="Ак-оол Айдар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1505" y="692785"/>
            <a:ext cx="2508250" cy="3413760"/>
          </a:xfrm>
          <a:prstGeom prst="rect">
            <a:avLst/>
          </a:prstGeom>
        </p:spPr>
      </p:pic>
      <p:pic>
        <p:nvPicPr>
          <p:cNvPr id="7" name="Изображение 6" descr="Монгуш Айсель Айдаровна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720" y="4330700"/>
            <a:ext cx="2672080" cy="2004060"/>
          </a:xfrm>
          <a:prstGeom prst="rect">
            <a:avLst/>
          </a:prstGeom>
        </p:spPr>
      </p:pic>
      <p:pic>
        <p:nvPicPr>
          <p:cNvPr id="8" name="Изображение 7" descr="Монгуш Айсель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2340" y="714375"/>
            <a:ext cx="2381885" cy="3370580"/>
          </a:xfrm>
          <a:prstGeom prst="rect">
            <a:avLst/>
          </a:prstGeom>
        </p:spPr>
      </p:pic>
      <p:pic>
        <p:nvPicPr>
          <p:cNvPr id="10" name="Изображение 9" descr="Дотпаа Ананды Азиятович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080" y="4364990"/>
            <a:ext cx="2574290" cy="1931035"/>
          </a:xfrm>
          <a:prstGeom prst="rect">
            <a:avLst/>
          </a:prstGeom>
        </p:spPr>
      </p:pic>
      <p:pic>
        <p:nvPicPr>
          <p:cNvPr id="11" name="Изображение 10" descr="Дотпаа Ананды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9835" y="764540"/>
            <a:ext cx="2326005" cy="32899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2482">
        <p:push dir="u"/>
      </p:transition>
    </mc:Choice>
    <mc:Fallback>
      <p:transition spd="slow" advClick="0" advTm="2482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Замещающее содержимое 2" descr="Лапчар Джессика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83260" y="1556385"/>
            <a:ext cx="3501390" cy="4953000"/>
          </a:xfrm>
          <a:prstGeom prst="rect">
            <a:avLst/>
          </a:prstGeom>
        </p:spPr>
      </p:pic>
      <p:pic>
        <p:nvPicPr>
          <p:cNvPr id="5" name="Замещающее содержимое 4" descr="Ямбу Айдын (1)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32045" y="1556385"/>
            <a:ext cx="3501390" cy="4953000"/>
          </a:xfrm>
          <a:prstGeom prst="rect">
            <a:avLst/>
          </a:prstGeom>
        </p:spPr>
      </p:pic>
      <p:pic>
        <p:nvPicPr>
          <p:cNvPr id="1030" name="Picture 6" descr="C:\Documents and Settings\User\Рабочий стол\ФОН\491677_html_594d4645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43305" y="101600"/>
            <a:ext cx="7043420" cy="145478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2574">
        <p:push dir="u"/>
      </p:transition>
    </mc:Choice>
    <mc:Fallback>
      <p:transition spd="slow" advClick="0" advTm="2574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 rot="16200000">
            <a:off x="1174750" y="-1137920"/>
            <a:ext cx="6827520" cy="91046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2464">
        <p:push dir="u"/>
      </p:transition>
    </mc:Choice>
    <mc:Fallback>
      <p:transition spd="slow" advClick="0" advTm="2464">
        <p:push dir="u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Замещающее содержимое 4" descr="20220924_103615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251460" y="1196340"/>
            <a:ext cx="4302125" cy="3226435"/>
          </a:xfrm>
          <a:prstGeom prst="rect">
            <a:avLst/>
          </a:prstGeom>
        </p:spPr>
      </p:pic>
      <p:pic>
        <p:nvPicPr>
          <p:cNvPr id="6" name="Замещающее содержимое 5" descr="20220924_113110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4339590" y="2077085"/>
            <a:ext cx="4740910" cy="3556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360" y="404495"/>
            <a:ext cx="8229600" cy="582613"/>
          </a:xfrm>
        </p:spPr>
        <p:txBody>
          <a:bodyPr/>
          <a:p>
            <a:pPr algn="ctr"/>
            <a:r>
              <a:rPr lang="ru-RU" altLang="en-US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rial Black" panose="020B0A04020102020204" charset="0"/>
                <a:cs typeface="Arial Black" panose="020B0A04020102020204" charset="0"/>
              </a:rPr>
              <a:t>Участие в общественных мероприятих </a:t>
            </a:r>
            <a:endParaRPr lang="ru-RU" altLang="en-US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Arial Black" panose="020B0A04020102020204" charset="0"/>
              <a:cs typeface="Arial Black" panose="020B0A04020102020204" charset="0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" y="4076700"/>
            <a:ext cx="4602480" cy="2590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839">
        <p:split orient="vert" dir="in"/>
      </p:transition>
    </mc:Choice>
    <mc:Fallback>
      <p:transition spd="slow" advClick="0" advTm="1839">
        <p:split orient="vert" dir="in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9019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Замещающее содержимое 2" descr="Докмит Ай-кыс Андреевна (1)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755650" y="1628775"/>
            <a:ext cx="3501390" cy="4953000"/>
          </a:xfrm>
          <a:prstGeom prst="rect">
            <a:avLst/>
          </a:prstGeom>
        </p:spPr>
      </p:pic>
      <p:pic>
        <p:nvPicPr>
          <p:cNvPr id="5" name="Замещающее содержимое 4" descr="Докмит Ай-кыс Андреевна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32045" y="1628775"/>
            <a:ext cx="3501390" cy="4953000"/>
          </a:xfrm>
          <a:prstGeom prst="rect">
            <a:avLst/>
          </a:prstGeom>
        </p:spPr>
      </p:pic>
      <p:pic>
        <p:nvPicPr>
          <p:cNvPr id="10" name="Picture 4" descr="C:\Users\Пользователь\Desktop\Бабочка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18573758">
            <a:off x="7023038" y="4881350"/>
            <a:ext cx="1751324" cy="157908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91820"/>
            <a:ext cx="8229600" cy="58261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2D14E6"/>
                </a:solidFill>
              </a:rPr>
              <a:t>Дети растут очень быстро и чтобы не отстать от них и я тоже расту профессионально - мои достижения</a:t>
            </a:r>
            <a:endParaRPr lang="ru-RU" sz="3200" b="1" dirty="0">
              <a:solidFill>
                <a:srgbClr val="2D14E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2256">
        <p:push dir="u"/>
      </p:transition>
    </mc:Choice>
    <mc:Fallback>
      <p:transition spd="slow" advClick="0" advTm="2256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Замещающее содержимое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 rot="16200000">
            <a:off x="1777365" y="-582930"/>
            <a:ext cx="5922010" cy="7896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2128">
        <p:push dir="u"/>
      </p:transition>
    </mc:Choice>
    <mc:Fallback>
      <p:transition spd="slow" advClick="0" advTm="2128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467995" y="116205"/>
            <a:ext cx="8010525" cy="3694430"/>
          </a:xfrm>
          <a:prstGeom prst="rect">
            <a:avLst/>
          </a:prstGeom>
        </p:spPr>
      </p:pic>
      <p:pic>
        <p:nvPicPr>
          <p:cNvPr id="6" name="Замещающее содержимое 5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3075" y="2996565"/>
            <a:ext cx="8005445" cy="36918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99" advClick="0" advTm="2300">
        <p:fade/>
      </p:transition>
    </mc:Choice>
    <mc:Fallback>
      <p:transition spd="slow" advClick="0" advTm="23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/>
          </a:p>
        </p:txBody>
      </p:sp>
      <p:pic>
        <p:nvPicPr>
          <p:cNvPr id="6" name="Замещающее содержимое 5"/>
          <p:cNvPicPr>
            <a:picLocks noChangeAspect="1"/>
          </p:cNvPicPr>
          <p:nvPr>
            <p:ph sz="half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35560" y="1439545"/>
            <a:ext cx="1561465" cy="2789555"/>
          </a:xfrm>
          <a:prstGeom prst="rect">
            <a:avLst/>
          </a:prstGeom>
        </p:spPr>
      </p:pic>
      <p:pic>
        <p:nvPicPr>
          <p:cNvPr id="7" name="Замещающее содержимое 6"/>
          <p:cNvPicPr>
            <a:picLocks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043940" y="4149090"/>
            <a:ext cx="1580515" cy="2481580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89785" y="1916430"/>
            <a:ext cx="1782445" cy="3073400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364355" y="1556385"/>
            <a:ext cx="2119630" cy="356298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372225" y="4076700"/>
            <a:ext cx="2212975" cy="2668905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058160" y="5229225"/>
            <a:ext cx="3027045" cy="1292225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308215" y="1052830"/>
            <a:ext cx="1729105" cy="29775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360" y="430530"/>
            <a:ext cx="8229600" cy="1486535"/>
          </a:xfrm>
        </p:spPr>
        <p:txBody>
          <a:bodyPr/>
          <a:p>
            <a:pPr algn="ctr"/>
            <a:r>
              <a:rPr lang="ru-RU" altLang="en-US">
                <a:latin typeface="Monotype Corsiva" panose="03010101010201010101" pitchFamily="66" charset="0"/>
                <a:cs typeface="Monotype Corsiva" panose="03010101010201010101" pitchFamily="66" charset="0"/>
              </a:rPr>
              <a:t>Как и для многих педагогов, для меня важна обратная связь. Комментарии, вопросы позволяют развивать</a:t>
            </a:r>
            <a:endParaRPr lang="ru-RU" altLang="en-US">
              <a:latin typeface="Monotype Corsiva" panose="03010101010201010101" pitchFamily="66" charset="0"/>
              <a:cs typeface="Monotype Corsiva" panose="03010101010201010101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99" advClick="0" advTm="2372">
        <p:fade/>
      </p:transition>
    </mc:Choice>
    <mc:Fallback>
      <p:transition spd="slow" advClick="0" advTm="2372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796" y="1916404"/>
            <a:ext cx="7543800" cy="1371600"/>
          </a:xfrm>
        </p:spPr>
        <p:txBody>
          <a:bodyPr>
            <a:normAutofit fontScale="90000"/>
          </a:bodyPr>
          <a:lstStyle/>
          <a:p>
            <a:pPr marL="167640" indent="-167640" algn="ctr">
              <a:lnSpc>
                <a:spcPct val="100000"/>
              </a:lnSpc>
              <a:spcBef>
                <a:spcPts val="825"/>
              </a:spcBef>
              <a:buClr>
                <a:schemeClr val="tx1">
                  <a:lumMod val="85000"/>
                  <a:lumOff val="15000"/>
                </a:schemeClr>
              </a:buClr>
            </a:pPr>
            <a:r>
              <a:rPr lang="ru-RU" sz="2000" dirty="0" smtClean="0">
                <a:solidFill>
                  <a:schemeClr val="tx1"/>
                </a:solidFill>
                <a:latin typeface="+mn-lt"/>
              </a:rPr>
              <a:t>В 2011 году окончила Краевое государственное бюджетное образовательное учреждение среднего профессионального образования </a:t>
            </a:r>
            <a:br>
              <a:rPr lang="ru-RU" sz="2000" dirty="0" smtClean="0">
                <a:solidFill>
                  <a:schemeClr val="tx1"/>
                </a:solidFill>
                <a:latin typeface="+mn-lt"/>
              </a:rPr>
            </a:br>
            <a:r>
              <a:rPr lang="ru-RU" sz="2000" b="1" dirty="0" smtClean="0">
                <a:solidFill>
                  <a:schemeClr val="tx1"/>
                </a:solidFill>
                <a:latin typeface="+mn-lt"/>
              </a:rPr>
              <a:t>« Красноярский педагогический колледж № 2».</a:t>
            </a:r>
            <a:r>
              <a:rPr lang="ru-RU" sz="2000" dirty="0" smtClean="0">
                <a:solidFill>
                  <a:schemeClr val="tx1"/>
                </a:solidFill>
                <a:latin typeface="+mn-lt"/>
              </a:rPr>
              <a:t> Специальность: </a:t>
            </a:r>
            <a:r>
              <a:rPr lang="ru-RU" sz="2000" b="1" dirty="0" smtClean="0">
                <a:solidFill>
                  <a:schemeClr val="tx1"/>
                </a:solidFill>
                <a:latin typeface="+mn-lt"/>
              </a:rPr>
              <a:t>Воспитатель детей дошкольного возраста с дополнительной подготовкой в области семейного воспитания.</a:t>
            </a:r>
            <a:br>
              <a:rPr lang="ru-RU" sz="2000" dirty="0" smtClean="0">
                <a:solidFill>
                  <a:schemeClr val="tx1"/>
                </a:solidFill>
                <a:latin typeface="+mn-lt"/>
              </a:rPr>
            </a:br>
            <a:endParaRPr lang="ru-RU" sz="200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571480"/>
            <a:ext cx="8429684" cy="534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39470">
              <a:lnSpc>
                <a:spcPct val="90000"/>
              </a:lnSpc>
              <a:spcBef>
                <a:spcPct val="0"/>
              </a:spcBef>
            </a:pPr>
            <a:endParaRPr lang="ru-RU" sz="3200" b="1" dirty="0" smtClean="0">
              <a:solidFill>
                <a:srgbClr val="2D14E6"/>
              </a:solidFill>
              <a:latin typeface="+mj-lt"/>
            </a:endParaRPr>
          </a:p>
        </p:txBody>
      </p:sp>
      <p:pic>
        <p:nvPicPr>
          <p:cNvPr id="7" name="Замещающее содержимое 6" descr="3tLqfoXfZ19hE6m7vdMaPlh9A9pDrTlEmHii0dL55772O2hfeZqUeKGtxFquTd3WCgLYR9ZB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771775" y="3572510"/>
            <a:ext cx="3815080" cy="2527300"/>
          </a:xfrm>
          <a:prstGeom prst="rect">
            <a:avLst/>
          </a:prstGeom>
        </p:spPr>
      </p:pic>
      <p:pic>
        <p:nvPicPr>
          <p:cNvPr id="1030" name="Picture 6" descr="C:\Documents and Settings\User\Рабочий стол\ФОН\491677_html_594d4645.png"/>
          <p:cNvPicPr>
            <a:picLocks noChangeAspect="1" noChangeArrowheads="1"/>
          </p:cNvPicPr>
          <p:nvPr>
            <p:ph sz="half" idx="2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5605" y="44450"/>
            <a:ext cx="8524875" cy="153352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749">
        <p:checker/>
      </p:transition>
    </mc:Choice>
    <mc:Fallback>
      <p:transition spd="slow" advClick="0" advTm="2749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987675" y="692785"/>
            <a:ext cx="5798820" cy="4953000"/>
          </a:xfrm>
        </p:spPr>
        <p:txBody>
          <a:bodyPr>
            <a:normAutofit fontScale="90000"/>
          </a:bodyPr>
          <a:lstStyle/>
          <a:p>
            <a:pPr algn="ctr">
              <a:buNone/>
            </a:pP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Когда-то давно я </a:t>
            </a: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совершенно неожиданно </a:t>
            </a: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выбрала себе профессию, но прошло время и я поняла, что это была не случайность,</a:t>
            </a:r>
            <a:endParaRPr lang="ru-RU" sz="28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>
              <a:buNone/>
            </a:pP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а счастливый случай</a:t>
            </a: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! </a:t>
            </a:r>
            <a:b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Ведь именно здесь, в детском саду жизнь не стоит на месте и каждый день неповторим! </a:t>
            </a:r>
            <a:b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Свою профессию я очень люблю!</a:t>
            </a:r>
            <a:b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br>
              <a:rPr lang="ru-RU" sz="2800">
                <a:sym typeface="+mn-ea"/>
              </a:rPr>
            </a:br>
            <a:r>
              <a:rPr lang="ru-RU" sz="2800" dirty="0" smtClean="0"/>
              <a:t>  </a:t>
            </a:r>
            <a:r>
              <a:rPr lang="ru-RU" sz="2800" b="1" dirty="0" smtClean="0">
                <a:solidFill>
                  <a:srgbClr val="2D14E6"/>
                </a:solidFill>
              </a:rPr>
              <a:t>   </a:t>
            </a:r>
            <a:endParaRPr lang="ru-RU" sz="2800" b="1" dirty="0" smtClean="0">
              <a:solidFill>
                <a:srgbClr val="2D14E6"/>
              </a:solidFill>
            </a:endParaRPr>
          </a:p>
          <a:p>
            <a:pPr algn="ctr"/>
            <a:endParaRPr lang="ru-RU" sz="2800" dirty="0" smtClean="0"/>
          </a:p>
        </p:txBody>
      </p:sp>
      <p:pic>
        <p:nvPicPr>
          <p:cNvPr id="2" name="Рисунок 3"/>
          <p:cNvPicPr>
            <a:picLocks noChangeAspect="1"/>
          </p:cNvPicPr>
          <p:nvPr>
            <p:ph sz="half" idx="2"/>
          </p:nvPr>
        </p:nvPicPr>
        <p:blipFill>
          <a:blip r:embed="rId1" cstate="email"/>
          <a:stretch>
            <a:fillRect/>
          </a:stretch>
        </p:blipFill>
        <p:spPr>
          <a:xfrm>
            <a:off x="467360" y="764540"/>
            <a:ext cx="2514600" cy="1924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581">
        <p:split orient="vert" dir="in"/>
      </p:transition>
    </mc:Choice>
    <mc:Fallback>
      <p:transition spd="slow" advClick="0" advTm="3581">
        <p:split orient="vert"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2305" y="1916430"/>
            <a:ext cx="5357495" cy="1776730"/>
          </a:xfrm>
        </p:spPr>
        <p:txBody>
          <a:bodyPr>
            <a:noAutofit/>
          </a:bodyPr>
          <a:lstStyle/>
          <a:p>
            <a:pPr algn="ctr"/>
            <a:r>
              <a:rPr lang="ru-RU" sz="8000" b="1" dirty="0">
                <a:solidFill>
                  <a:srgbClr val="2D14E6"/>
                </a:solidFill>
                <a:latin typeface="Monotype Corsiva" panose="03010101010201010101" pitchFamily="66" charset="0"/>
                <a:cs typeface="Monotype Corsiva" panose="03010101010201010101" pitchFamily="66" charset="0"/>
              </a:rPr>
              <a:t>Спасибо </a:t>
            </a:r>
            <a:br>
              <a:rPr lang="ru-RU" sz="8000" b="1" dirty="0">
                <a:solidFill>
                  <a:srgbClr val="2D14E6"/>
                </a:solidFill>
                <a:latin typeface="Monotype Corsiva" panose="03010101010201010101" pitchFamily="66" charset="0"/>
                <a:cs typeface="Monotype Corsiva" panose="03010101010201010101" pitchFamily="66" charset="0"/>
              </a:rPr>
            </a:br>
            <a:r>
              <a:rPr lang="ru-RU" sz="8000" b="1" dirty="0">
                <a:solidFill>
                  <a:srgbClr val="2D14E6"/>
                </a:solidFill>
                <a:latin typeface="Monotype Corsiva" panose="03010101010201010101" pitchFamily="66" charset="0"/>
                <a:cs typeface="Monotype Corsiva" panose="03010101010201010101" pitchFamily="66" charset="0"/>
              </a:rPr>
              <a:t>за внимание!!!</a:t>
            </a:r>
            <a:endParaRPr lang="ru-RU" sz="8000" b="1" dirty="0">
              <a:solidFill>
                <a:srgbClr val="2D14E6"/>
              </a:solidFill>
              <a:latin typeface="Monotype Corsiva" panose="03010101010201010101" pitchFamily="66" charset="0"/>
              <a:cs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611808" y="1772186"/>
            <a:ext cx="2520280" cy="19140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9404">
        <p14:prism isInverted="1"/>
      </p:transition>
    </mc:Choice>
    <mc:Fallback>
      <p:transition spd="slow" advClick="0" advTm="940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46405" y="1268730"/>
            <a:ext cx="8240395" cy="1008380"/>
          </a:xfr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buNone/>
            </a:pPr>
            <a:endParaRPr lang="ru-RU" sz="1800" dirty="0" smtClean="0">
              <a:solidFill>
                <a:schemeClr val="accent4"/>
              </a:solidFill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ru-RU" sz="2000" dirty="0" smtClean="0">
                <a:solidFill>
                  <a:schemeClr val="accent4"/>
                </a:solidFill>
                <a:effectLst/>
              </a:rPr>
              <a:t>2014 г. – начало работы в МБДОУ Детский сад </a:t>
            </a:r>
            <a:endParaRPr lang="ru-RU" sz="2000" dirty="0" smtClean="0">
              <a:solidFill>
                <a:schemeClr val="accent4"/>
              </a:solidFill>
              <a:effectLst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ru-RU" sz="2000" dirty="0" smtClean="0">
                <a:solidFill>
                  <a:schemeClr val="accent4"/>
                </a:solidFill>
                <a:effectLst/>
              </a:rPr>
              <a:t>№ 10 города Кызыла</a:t>
            </a:r>
            <a:endParaRPr lang="ru-RU" sz="2000" dirty="0" smtClean="0">
              <a:solidFill>
                <a:schemeClr val="accent4"/>
              </a:solidFill>
              <a:effectLst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ru-RU" sz="2000" dirty="0" smtClean="0">
                <a:solidFill>
                  <a:schemeClr val="accent4"/>
                </a:solidFill>
                <a:effectLst/>
              </a:rPr>
              <a:t>Педагогический стаж - </a:t>
            </a:r>
            <a:r>
              <a:rPr lang="en-US" altLang="ru-RU" sz="2000" dirty="0" smtClean="0">
                <a:solidFill>
                  <a:schemeClr val="accent4"/>
                </a:solidFill>
                <a:effectLst/>
              </a:rPr>
              <a:t>4</a:t>
            </a:r>
            <a:endParaRPr lang="en-US" altLang="ru-RU" sz="2000" dirty="0" smtClean="0">
              <a:solidFill>
                <a:schemeClr val="accent4"/>
              </a:solidFill>
              <a:effectLst/>
            </a:endParaRPr>
          </a:p>
        </p:txBody>
      </p:sp>
      <p:pic>
        <p:nvPicPr>
          <p:cNvPr id="2" name="Замещающее содержимое 1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497330" y="2540635"/>
            <a:ext cx="6667500" cy="3705860"/>
          </a:xfrm>
          <a:prstGeom prst="rect">
            <a:avLst/>
          </a:prstGeom>
        </p:spPr>
      </p:pic>
      <p:pic>
        <p:nvPicPr>
          <p:cNvPr id="1030" name="Picture 6" descr="C:\Documents and Settings\User\Рабочий стол\ФОН\491677_html_594d4645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115060" y="-27305"/>
            <a:ext cx="7043420" cy="145478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874">
        <p:random/>
      </p:transition>
    </mc:Choice>
    <mc:Fallback>
      <p:transition spd="slow" advClick="0" advTm="3874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/>
          </a:p>
        </p:txBody>
      </p:sp>
      <p:pic>
        <p:nvPicPr>
          <p:cNvPr id="1030" name="Picture 6" descr="C:\Documents and Settings\User\Рабочий стол\ФОН\491677_html_594d4645.png"/>
          <p:cNvPicPr>
            <a:picLocks noChangeAspect="1" noChangeArrowheads="1"/>
          </p:cNvPicPr>
          <p:nvPr>
            <p:ph sz="half" idx="1"/>
          </p:nvPr>
        </p:nvPicPr>
        <p:blipFill>
          <a:blip r:embed="rId1" cstate="screen"/>
          <a:srcRect/>
          <a:stretch>
            <a:fillRect/>
          </a:stretch>
        </p:blipFill>
        <p:spPr bwMode="auto">
          <a:xfrm>
            <a:off x="539115" y="260350"/>
            <a:ext cx="8081645" cy="130302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Замещающее содержимое 9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23215" y="1772285"/>
            <a:ext cx="5847080" cy="4134485"/>
          </a:xfrm>
          <a:prstGeom prst="rect">
            <a:avLst/>
          </a:prstGeom>
        </p:spPr>
      </p:pic>
      <p:sp>
        <p:nvSpPr>
          <p:cNvPr id="11" name="Текстовое поле 10"/>
          <p:cNvSpPr txBox="1"/>
          <p:nvPr/>
        </p:nvSpPr>
        <p:spPr>
          <a:xfrm>
            <a:off x="6366510" y="1700530"/>
            <a:ext cx="239903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/>
              <a:t>Всего лишь месяцы прошли, как я пришла работать в новый коллектив.</a:t>
            </a:r>
            <a:endParaRPr lang="ru-RU" altLang="en-US"/>
          </a:p>
          <a:p>
            <a:pPr algn="ctr"/>
            <a:endParaRPr lang="ru-RU" altLang="en-US"/>
          </a:p>
          <a:p>
            <a:pPr algn="ctr"/>
            <a:r>
              <a:rPr lang="ru-RU" altLang="en-US"/>
              <a:t> Мы живем детским садом. И когда мы вместе – мы можем все.</a:t>
            </a:r>
            <a:endParaRPr lang="ru-RU" altLang="en-US"/>
          </a:p>
          <a:p>
            <a:pPr algn="ctr"/>
            <a:endParaRPr lang="ru-RU" altLang="en-US"/>
          </a:p>
          <a:p>
            <a:pPr algn="ctr"/>
            <a:r>
              <a:rPr lang="ru-RU" altLang="en-US"/>
              <a:t>Коллектив МБДОУ детского сада «Салгал» с.Сесерлигский </a:t>
            </a:r>
            <a:endParaRPr lang="ru-RU" altLang="en-US"/>
          </a:p>
          <a:p>
            <a:pPr algn="ctr"/>
            <a:r>
              <a:rPr lang="ru-RU" altLang="en-US"/>
              <a:t>Пий-Хемского кожууна</a:t>
            </a:r>
            <a:endParaRPr lang="ru-RU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4868">
        <p:checker/>
      </p:transition>
    </mc:Choice>
    <mc:Fallback>
      <p:transition spd="slow" advClick="0" advTm="4868">
        <p:check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/>
          </a:p>
        </p:txBody>
      </p:sp>
      <p:pic>
        <p:nvPicPr>
          <p:cNvPr id="9" name="0-02-05-ff4d9b5c8eadf9d52813b7eee052d877bfc28122e36e2f65016e854ac4c17d93_5d12d0a38f0f872f">
            <a:hlinkClick r:id="" action="ppaction://media"/>
          </p:cNvPr>
          <p:cNvPicPr>
            <a:picLocks noChangeAspect="1"/>
          </p:cNvPicPr>
          <p:nvPr>
            <p:ph sz="half" idx="1"/>
            <a:videoFile r:link="rId1"/>
            <p:extLst>
              <p:ext uri="{DAA4B4D4-6D71-4841-9C94-3DE7FCFB9230}">
                <p14:media xmlns:p14="http://schemas.microsoft.com/office/powerpoint/2010/main" r:link="rId2">
                  <p14:trim st="669,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 rot="5400000">
            <a:off x="1473200" y="1558925"/>
            <a:ext cx="5936615" cy="3339465"/>
          </a:xfrm>
          <a:prstGeom prst="rect">
            <a:avLst/>
          </a:prstGeom>
          <a:pattFill prst="pct5">
            <a:fgClr>
              <a:srgbClr val="A6F8EE"/>
            </a:fgClr>
            <a:bgClr>
              <a:schemeClr val="bg1"/>
            </a:bgClr>
          </a:pattFill>
        </p:spPr>
      </p:pic>
      <p:pic>
        <p:nvPicPr>
          <p:cNvPr id="10" name="Picture 4" descr="C:\Users\Пользователь\Desktop\Бабочка.png"/>
          <p:cNvPicPr>
            <a:picLocks noChangeAspect="1" noChangeArrowheads="1"/>
          </p:cNvPicPr>
          <p:nvPr>
            <p:ph sz="half" idx="2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 rot="18573758">
            <a:off x="6663690" y="4825365"/>
            <a:ext cx="1752600" cy="1581150"/>
          </a:xfrm>
          <a:prstGeom prst="rect">
            <a:avLst/>
          </a:prstGeom>
          <a:noFill/>
        </p:spPr>
      </p:pic>
      <p:pic>
        <p:nvPicPr>
          <p:cNvPr id="12" name="Picture 4" descr="C:\Users\Пользователь\Desktop\Бабочка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2973757">
            <a:off x="328868" y="649710"/>
            <a:ext cx="1751324" cy="157908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13056">
        <p15:prstTrans prst="airplane"/>
      </p:transition>
    </mc:Choice>
    <mc:Fallback>
      <p:transition spd="slow" advClick="0" advTm="130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53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repeatCount="indefinite" fill="hold" display="1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Pesenka_vospitatelya_-_Ah_malyshi_malyshi..._(Gybka.com)">
            <a:hlinkClick r:id="" action="ppaction://media"/>
          </p:cNvPr>
          <p:cNvPicPr>
            <a:picLocks noChangeAspect="1"/>
          </p:cNvPicPr>
          <p:nvPr>
            <p:ph sz="half" idx="2"/>
            <a:audioFile r:link="rId1"/>
            <p:extLst>
              <p:ext uri="{DAA4B4D4-6D71-4841-9C94-3DE7FCFB9230}">
                <p14:media xmlns:p14="http://schemas.microsoft.com/office/powerpoint/2010/main" r:embed="rId2">
                  <p14:fade in="250,000000" out="250,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083935" y="5876925"/>
            <a:ext cx="351790" cy="35179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/>
          </a:p>
        </p:txBody>
      </p:sp>
      <p:pic>
        <p:nvPicPr>
          <p:cNvPr id="6" name="0-02-05-32067376b315106129d4bd1fbdf2c6014d6bd90032b951e3dcb7fd07603881dc_ebe018eeb586ed22">
            <a:hlinkClick r:id="" action="ppaction://media"/>
          </p:cNvPr>
          <p:cNvPicPr>
            <a:picLocks noChangeAspect="1"/>
          </p:cNvPicPr>
          <p:nvPr>
            <p:ph sz="half" idx="1"/>
            <a:videoFile r:link="rId4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5400000">
            <a:off x="1290320" y="1480185"/>
            <a:ext cx="6562725" cy="3691255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4925" y="836295"/>
            <a:ext cx="2700020" cy="5746115"/>
          </a:xfrm>
        </p:spPr>
        <p:txBody>
          <a:bodyPr/>
          <a:p>
            <a:pPr algn="ctr"/>
            <a:r>
              <a:rPr lang="ru-RU" altLang="en-US" sz="20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sym typeface="+mn-ea"/>
              </a:rPr>
              <a:t>Расскажу как я вступила на нелегкую работу - работа воспитателя.</a:t>
            </a:r>
            <a:br>
              <a:rPr lang="ru-RU" altLang="en-US" sz="20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</a:br>
            <a:r>
              <a:rPr lang="ru-RU" altLang="en-US" sz="20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sym typeface="+mn-ea"/>
              </a:rPr>
              <a:t>Это моя работа в детском саду, которую я строю в соответствии с целями и задачами, который соответсвует Федеральному Государственному Образовательному стандарту:</a:t>
            </a:r>
            <a:br>
              <a:rPr lang="ru-RU" altLang="en-US" sz="20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</a:br>
            <a:br>
              <a:rPr lang="ru-RU" altLang="en-US" sz="24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</a:br>
            <a:endParaRPr lang="ru-RU" altLang="en-US" sz="240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</a:endParaRPr>
          </a:p>
        </p:txBody>
      </p:sp>
      <p:sp>
        <p:nvSpPr>
          <p:cNvPr id="11" name="Текстовое поле 10"/>
          <p:cNvSpPr txBox="1"/>
          <p:nvPr/>
        </p:nvSpPr>
        <p:spPr>
          <a:xfrm>
            <a:off x="6515735" y="908685"/>
            <a:ext cx="2534285" cy="53543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sym typeface="+mn-ea"/>
              </a:rPr>
              <a:t>- это мои воспитанники, развитие которых я отслеживаю, корректирую, развиваю их личность и жизненные процессы, сопровождаю в трудных ситуациях;.</a:t>
            </a:r>
            <a:endParaRPr lang="ru-RU" altLang="en-US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sym typeface="+mn-ea"/>
            </a:endParaRPr>
          </a:p>
          <a:p>
            <a:br>
              <a:rPr lang="ru-RU" altLang="en-US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sym typeface="+mn-ea"/>
              </a:rPr>
            </a:br>
            <a:r>
              <a:rPr lang="ru-RU" altLang="en-US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sym typeface="+mn-ea"/>
              </a:rPr>
              <a:t> - это педагоги, которые являются моими помощниками и соратниками;</a:t>
            </a:r>
            <a:endParaRPr lang="ru-RU" altLang="en-US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sym typeface="+mn-ea"/>
            </a:endParaRPr>
          </a:p>
          <a:p>
            <a:br>
              <a:rPr lang="ru-RU" altLang="en-US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sym typeface="+mn-ea"/>
              </a:rPr>
            </a:br>
            <a:r>
              <a:rPr lang="ru-RU" altLang="en-US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sym typeface="+mn-ea"/>
              </a:rPr>
              <a:t> - </a:t>
            </a:r>
            <a:r>
              <a:rPr lang="ru-RU" altLang="en-US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sym typeface="+mn-ea"/>
              </a:rPr>
              <a:t>это родители моих воспитанников.</a:t>
            </a:r>
            <a:br>
              <a:rPr lang="ru-RU" altLang="en-US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sym typeface="+mn-ea"/>
              </a:rPr>
            </a:br>
            <a:endParaRPr lang="ru-RU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4925">
        <p:checker/>
      </p:transition>
    </mc:Choice>
    <mc:Fallback>
      <p:transition spd="slow" advClick="0" advTm="14925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71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0" repeatCount="indefinite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>
              <p:cMediaNode vol="30000" numSld="25">
                <p:cTn id="11" repeatCount="indefinite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" name="Заголовок 1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/>
          </a:p>
        </p:txBody>
      </p:sp>
      <p:pic>
        <p:nvPicPr>
          <p:cNvPr id="12" name="Замещающее содержимое 11" descr="изображение_viber_2023-02-10_12-49-20-297"/>
          <p:cNvPicPr>
            <a:picLocks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55650" y="10795"/>
            <a:ext cx="7686675" cy="6835775"/>
          </a:xfrm>
          <a:prstGeom prst="rect">
            <a:avLst/>
          </a:prstGeom>
        </p:spPr>
      </p:pic>
      <p:pic>
        <p:nvPicPr>
          <p:cNvPr id="14" name="Picture 6" descr="C:\Documents and Settings\User\Рабочий стол\ФОН\491677_html_594d4645.png"/>
          <p:cNvPicPr>
            <a:picLocks noChangeAspect="1" noChangeArrowheads="1"/>
          </p:cNvPicPr>
          <p:nvPr>
            <p:ph sz="half" idx="2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971550" y="5085080"/>
            <a:ext cx="7244080" cy="171767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3478">
        <p:dissolve/>
      </p:transition>
    </mc:Choice>
    <mc:Fallback>
      <p:transition spd="slow" advClick="0" advTm="3478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Прямоугольник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6F8EE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0500"/>
            <a:ext cx="8229600" cy="1950085"/>
          </a:xfrm>
        </p:spPr>
        <p:txBody>
          <a:bodyPr/>
          <a:p>
            <a:pPr algn="ctr"/>
            <a:br>
              <a:rPr lang="ru-RU" b="1">
                <a:solidFill>
                  <a:srgbClr val="FF0000"/>
                </a:solidFill>
                <a:latin typeface="Monotype Corsiva" panose="03010101010201010101" pitchFamily="66" charset="0"/>
                <a:sym typeface="+mn-ea"/>
              </a:rPr>
            </a:br>
            <a:r>
              <a:rPr lang="ru-RU" b="1">
                <a:solidFill>
                  <a:srgbClr val="FF0000"/>
                </a:solidFill>
                <a:latin typeface="Monotype Corsiva" panose="03010101010201010101" pitchFamily="66" charset="0"/>
                <a:sym typeface="+mn-ea"/>
              </a:rPr>
              <a:t>Мой девиз:  </a:t>
            </a:r>
            <a:r>
              <a:rPr lang="ru-RU" b="1">
                <a:solidFill>
                  <a:srgbClr val="0070C0"/>
                </a:solidFill>
                <a:latin typeface="Monotype Corsiva" panose="03010101010201010101" pitchFamily="66" charset="0"/>
                <a:sym typeface="+mn-ea"/>
              </a:rPr>
              <a:t>«Моя работа -любовь с заботой! Всё, что ты отдаёшь, возвратится обратно в итоге! »</a:t>
            </a:r>
            <a:br>
              <a:rPr lang="ru-RU" b="1" dirty="0">
                <a:solidFill>
                  <a:srgbClr val="0070C0"/>
                </a:solidFill>
                <a:latin typeface="Monotype Corsiva" panose="03010101010201010101" pitchFamily="66" charset="0"/>
                <a:sym typeface="+mn-ea"/>
              </a:rPr>
            </a:br>
            <a:endParaRPr lang="ru-RU" altLang="en-US"/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4572000" y="1988820"/>
            <a:ext cx="4236085" cy="4236085"/>
          </a:xfrm>
          <a:prstGeom prst="rect">
            <a:avLst/>
          </a:prstGeom>
        </p:spPr>
      </p:pic>
      <p:pic>
        <p:nvPicPr>
          <p:cNvPr id="6" name="Замещающее содержимое 4" descr="CmdaOg-5b1T6a7bGKfBP7amPYfIh-n0-38G-WES8ryVGhuvJiX4LeLPiZhFfFeAe5ENgPXCTAK164mNf3Hdt1qLu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55370" y="2061210"/>
            <a:ext cx="2838450" cy="43014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99" advClick="0" advTm="3456">
        <p:fade/>
      </p:transition>
    </mc:Choice>
    <mc:Fallback>
      <p:transition spd="slow" advClick="0" advTm="3456">
        <p:fade/>
      </p:transition>
    </mc:Fallback>
  </mc:AlternateContent>
</p:sld>
</file>

<file path=ppt/tags/tag1.xml><?xml version="1.0" encoding="utf-8"?>
<p:tagLst xmlns:p="http://schemas.openxmlformats.org/presentationml/2006/main">
  <p:tag name="TIMING" val="|1.34"/>
</p:tagLst>
</file>

<file path=ppt/theme/theme1.xml><?xml version="1.0" encoding="utf-8"?>
<a:theme xmlns:a="http://schemas.openxmlformats.org/drawingml/2006/main" name="Gear Drives">
  <a:themeElements>
    <a:clrScheme name="Gear Dri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5F5F5F"/>
      </a:accent1>
      <a:accent2>
        <a:srgbClr val="969696"/>
      </a:accent2>
      <a:accent3>
        <a:srgbClr val="FFFFFF"/>
      </a:accent3>
      <a:accent4>
        <a:srgbClr val="000000"/>
      </a:accent4>
      <a:accent5>
        <a:srgbClr val="B6B6B6"/>
      </a:accent5>
      <a:accent6>
        <a:srgbClr val="878787"/>
      </a:accent6>
      <a:hlink>
        <a:srgbClr val="CC3300"/>
      </a:hlink>
      <a:folHlink>
        <a:srgbClr val="996600"/>
      </a:folHlink>
    </a:clrScheme>
    <a:fontScheme name="Gear Dri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ear Dri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5F5F5F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B6B6B6"/>
        </a:accent5>
        <a:accent6>
          <a:srgbClr val="87878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0</TotalTime>
  <Words>2591</Words>
  <Application>WPS Presentation</Application>
  <PresentationFormat>Экран (4:3)</PresentationFormat>
  <Paragraphs>78</Paragraphs>
  <Slides>31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1" baseType="lpstr">
      <vt:lpstr>Arial</vt:lpstr>
      <vt:lpstr>SimSun</vt:lpstr>
      <vt:lpstr>Wingdings</vt:lpstr>
      <vt:lpstr>Monotype Corsiva</vt:lpstr>
      <vt:lpstr>Microsoft YaHei</vt:lpstr>
      <vt:lpstr>Arial Unicode MS</vt:lpstr>
      <vt:lpstr>Calibri</vt:lpstr>
      <vt:lpstr>Times New Roman</vt:lpstr>
      <vt:lpstr>Arial Black</vt:lpstr>
      <vt:lpstr>Gear Drives</vt:lpstr>
      <vt:lpstr>PowerPoint 演示文稿</vt:lpstr>
      <vt:lpstr>PowerPoint 演示文稿</vt:lpstr>
      <vt:lpstr>В 2011 году окончила Краевое государственное бюджетное образовательное учреждение среднего профессионального образования  « Красноярский педагогический колледж № 2». Специальность: Воспитатель детей дошкольного возраста с дополнительной подготовкой в области семейного воспитания. </vt:lpstr>
      <vt:lpstr>PowerPoint 演示文稿</vt:lpstr>
      <vt:lpstr>PowerPoint 演示文稿</vt:lpstr>
      <vt:lpstr>PowerPoint 演示文稿</vt:lpstr>
      <vt:lpstr>Расскажу как я вступила на нелегкую работу - работа воспитателя. Это моя работа в детском саду, которую я строю в соответствии с целями и задачами, который соответсвует Федеральному Государственному Образовательному стандарту:  </vt:lpstr>
      <vt:lpstr>PowerPoint 演示文稿</vt:lpstr>
      <vt:lpstr> Мой девиз:  «Моя работа -любовь с заботой! Всё, что ты отдаёшь, возвратится обратно в итоге! » </vt:lpstr>
      <vt:lpstr>Я современный воспитатель, художник и чтец. Могу я петь и танцевать Героев разных изображать</vt:lpstr>
      <vt:lpstr>Вместе с детьми познаем мир и  радуемся с жизнью.  Мои воспитанники - мои цветочки</vt:lpstr>
      <vt:lpstr>НОД по ПДД</vt:lpstr>
      <vt:lpstr>Дополнительное образование  в средней группе</vt:lpstr>
      <vt:lpstr>НОД по окружающему миру</vt:lpstr>
      <vt:lpstr>Меня окружает радостный смех и беззаботное детство!</vt:lpstr>
      <vt:lpstr> </vt:lpstr>
      <vt:lpstr>Утренник «Волшебный новый год»</vt:lpstr>
      <vt:lpstr>Язык приходит с молоком матери. Нужно гордиться своей национальности, материнским языком. (А.Даржай)</vt:lpstr>
      <vt:lpstr>Наши мероприятия</vt:lpstr>
      <vt:lpstr>Акция «Моя елка высока, достает до потолка»</vt:lpstr>
      <vt:lpstr>PowerPoint 演示文稿</vt:lpstr>
      <vt:lpstr>PowerPoint 演示文稿</vt:lpstr>
      <vt:lpstr>PowerPoint 演示文稿</vt:lpstr>
      <vt:lpstr>PowerPoint 演示文稿</vt:lpstr>
      <vt:lpstr>Участие в общественных мероприятих </vt:lpstr>
      <vt:lpstr>Дети растут очень быстро и чтобы не отстать от них и я тоже расту профессионально - мои достижения</vt:lpstr>
      <vt:lpstr>PowerPoint 演示文稿</vt:lpstr>
      <vt:lpstr>PowerPoint 演示文稿</vt:lpstr>
      <vt:lpstr>Как и для многих педагогов, для меня важна обратная связь. Комментарии, вопросы позволяют развивать</vt:lpstr>
      <vt:lpstr>PowerPoint 演示文稿</vt:lpstr>
      <vt:lpstr>Спасибо  за внимание!!!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Меня зовут Спиркина Светлана Александровна. Я – воспитатель высшей категории.</dc:title>
  <dc:creator>Пользователь</dc:creator>
  <cp:lastModifiedBy>Ай-кыс</cp:lastModifiedBy>
  <cp:revision>128</cp:revision>
  <dcterms:created xsi:type="dcterms:W3CDTF">2020-05-04T05:57:00Z</dcterms:created>
  <dcterms:modified xsi:type="dcterms:W3CDTF">2023-02-11T09:31:10Z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7C84A508CF014C31A12427830D045E71</vt:lpwstr>
  </property>
  <property fmtid="{D5CDD505-2E9C-101B-9397-08002B2CF9AE}" pid="3" name="KSOProductBuildVer">
    <vt:lpwstr>1049-11.2.0.11440</vt:lpwstr>
  </property>
</Properties>
</file>